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97" r:id="rId2"/>
    <p:sldId id="266" r:id="rId3"/>
    <p:sldId id="278" r:id="rId4"/>
    <p:sldId id="279" r:id="rId5"/>
    <p:sldId id="280" r:id="rId6"/>
    <p:sldId id="282" r:id="rId7"/>
    <p:sldId id="281" r:id="rId8"/>
    <p:sldId id="283" r:id="rId9"/>
    <p:sldId id="272" r:id="rId10"/>
    <p:sldId id="276" r:id="rId11"/>
    <p:sldId id="284" r:id="rId12"/>
    <p:sldId id="285" r:id="rId13"/>
    <p:sldId id="300" r:id="rId14"/>
    <p:sldId id="316" r:id="rId15"/>
    <p:sldId id="303" r:id="rId16"/>
    <p:sldId id="304" r:id="rId17"/>
    <p:sldId id="305" r:id="rId18"/>
    <p:sldId id="306" r:id="rId19"/>
    <p:sldId id="302" r:id="rId20"/>
    <p:sldId id="288"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4" d="100"/>
          <a:sy n="64" d="100"/>
        </p:scale>
        <p:origin x="724" y="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r>
              <a:rPr lang="en-CA"/>
              <a:t>Count of Customers per Country</a:t>
            </a:r>
          </a:p>
        </c:rich>
      </c:tx>
      <c:overlay val="0"/>
      <c:spPr>
        <a:noFill/>
        <a:ln>
          <a:noFill/>
        </a:ln>
        <a:effectLst/>
      </c:spPr>
      <c:txPr>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0601206120275276"/>
          <c:y val="8.3248723784738021E-2"/>
          <c:w val="0.86663370285528418"/>
          <c:h val="0.80218090031185751"/>
        </c:manualLayout>
      </c:layout>
      <c:barChart>
        <c:barDir val="bar"/>
        <c:grouping val="clustered"/>
        <c:varyColors val="0"/>
        <c:ser>
          <c:idx val="0"/>
          <c:order val="0"/>
          <c:tx>
            <c:strRef>
              <c:f>Sheet1!$B$1</c:f>
              <c:strCache>
                <c:ptCount val="1"/>
                <c:pt idx="0">
                  <c:v>Count</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Spain</c:v>
                </c:pt>
                <c:pt idx="1">
                  <c:v>EIRE</c:v>
                </c:pt>
                <c:pt idx="2">
                  <c:v>France</c:v>
                </c:pt>
                <c:pt idx="3">
                  <c:v>Germany</c:v>
                </c:pt>
                <c:pt idx="4">
                  <c:v>UK</c:v>
                </c:pt>
              </c:strCache>
            </c:strRef>
          </c:cat>
          <c:val>
            <c:numRef>
              <c:f>Sheet1!$B$2:$B$6</c:f>
              <c:numCache>
                <c:formatCode>General</c:formatCode>
                <c:ptCount val="5"/>
                <c:pt idx="0">
                  <c:v>2523</c:v>
                </c:pt>
                <c:pt idx="1">
                  <c:v>8196</c:v>
                </c:pt>
                <c:pt idx="2">
                  <c:v>8557</c:v>
                </c:pt>
                <c:pt idx="3">
                  <c:v>9495</c:v>
                </c:pt>
                <c:pt idx="4">
                  <c:v>495478</c:v>
                </c:pt>
              </c:numCache>
            </c:numRef>
          </c:val>
          <c:extLst>
            <c:ext xmlns:c16="http://schemas.microsoft.com/office/drawing/2014/chart" uri="{C3380CC4-5D6E-409C-BE32-E72D297353CC}">
              <c16:uniqueId val="{00000000-7BC7-41F1-BA85-ADAA5BE884A6}"/>
            </c:ext>
          </c:extLst>
        </c:ser>
        <c:dLbls>
          <c:showLegendKey val="0"/>
          <c:showVal val="0"/>
          <c:showCatName val="0"/>
          <c:showSerName val="0"/>
          <c:showPercent val="0"/>
          <c:showBubbleSize val="0"/>
        </c:dLbls>
        <c:gapWidth val="115"/>
        <c:overlap val="-20"/>
        <c:axId val="2096126639"/>
        <c:axId val="2096118319"/>
      </c:barChart>
      <c:catAx>
        <c:axId val="2096126639"/>
        <c:scaling>
          <c:orientation val="minMax"/>
        </c:scaling>
        <c:delete val="0"/>
        <c:axPos val="l"/>
        <c:title>
          <c:tx>
            <c:rich>
              <a:bodyPr rot="-54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r>
                  <a:rPr lang="en-US"/>
                  <a:t>Country</a:t>
                </a:r>
              </a:p>
            </c:rich>
          </c:tx>
          <c:overlay val="0"/>
          <c:spPr>
            <a:noFill/>
            <a:ln>
              <a:noFill/>
            </a:ln>
            <a:effectLst/>
          </c:spPr>
          <c:txPr>
            <a:bodyPr rot="-54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096118319"/>
        <c:crosses val="autoZero"/>
        <c:auto val="1"/>
        <c:lblAlgn val="ctr"/>
        <c:lblOffset val="100"/>
        <c:noMultiLvlLbl val="0"/>
      </c:catAx>
      <c:valAx>
        <c:axId val="2096118319"/>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r>
                  <a:rPr lang="en-CA"/>
                  <a:t>Count</a:t>
                </a:r>
              </a:p>
            </c:rich>
          </c:tx>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096126639"/>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41">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ize="5"/>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BA2B32D-F887-43D6-95B9-6D99919C3DA2}"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endParaRPr lang="en-CA"/>
        </a:p>
      </dgm:t>
    </dgm:pt>
    <dgm:pt modelId="{B740A88C-93F3-43BD-9620-A515F2C7AE96}">
      <dgm:prSet phldrT="[Text]"/>
      <dgm:spPr>
        <a:solidFill>
          <a:schemeClr val="accent1">
            <a:lumMod val="20000"/>
            <a:lumOff val="80000"/>
          </a:schemeClr>
        </a:solidFill>
      </dgm:spPr>
      <dgm:t>
        <a:bodyPr/>
        <a:lstStyle/>
        <a:p>
          <a:endParaRPr lang="en-CA" dirty="0"/>
        </a:p>
      </dgm:t>
    </dgm:pt>
    <dgm:pt modelId="{08AA1C7A-3721-4697-AB9D-03504B0CB512}" type="parTrans" cxnId="{6D6BD06E-9E22-45DF-954B-AF036F0BFAB0}">
      <dgm:prSet/>
      <dgm:spPr/>
      <dgm:t>
        <a:bodyPr/>
        <a:lstStyle/>
        <a:p>
          <a:endParaRPr lang="en-CA"/>
        </a:p>
      </dgm:t>
    </dgm:pt>
    <dgm:pt modelId="{D5D3D996-93E8-4573-8713-3B8574DE2974}" type="sibTrans" cxnId="{6D6BD06E-9E22-45DF-954B-AF036F0BFAB0}">
      <dgm:prSet/>
      <dgm:spPr/>
      <dgm:t>
        <a:bodyPr/>
        <a:lstStyle/>
        <a:p>
          <a:endParaRPr lang="en-CA"/>
        </a:p>
      </dgm:t>
    </dgm:pt>
    <dgm:pt modelId="{982C814D-31E2-4442-B21A-4919C0300E96}">
      <dgm:prSet phldrT="[Text]"/>
      <dgm:spPr>
        <a:solidFill>
          <a:schemeClr val="accent1">
            <a:lumMod val="40000"/>
            <a:lumOff val="60000"/>
          </a:schemeClr>
        </a:solidFill>
      </dgm:spPr>
      <dgm:t>
        <a:bodyPr/>
        <a:lstStyle/>
        <a:p>
          <a:endParaRPr lang="en-CA" dirty="0"/>
        </a:p>
      </dgm:t>
    </dgm:pt>
    <dgm:pt modelId="{50F01ECB-D1DA-4297-8565-F0F3D6C0EB1F}" type="parTrans" cxnId="{310C39FE-4B76-43D5-BC30-27384935DEA7}">
      <dgm:prSet/>
      <dgm:spPr/>
      <dgm:t>
        <a:bodyPr/>
        <a:lstStyle/>
        <a:p>
          <a:endParaRPr lang="en-CA"/>
        </a:p>
      </dgm:t>
    </dgm:pt>
    <dgm:pt modelId="{3E7A6310-CDE6-4F7A-9A71-B070558D7ADB}" type="sibTrans" cxnId="{310C39FE-4B76-43D5-BC30-27384935DEA7}">
      <dgm:prSet/>
      <dgm:spPr/>
      <dgm:t>
        <a:bodyPr/>
        <a:lstStyle/>
        <a:p>
          <a:endParaRPr lang="en-CA"/>
        </a:p>
      </dgm:t>
    </dgm:pt>
    <dgm:pt modelId="{4859302B-DF87-499E-9491-056571EFCB1F}">
      <dgm:prSet phldrT="[Text]"/>
      <dgm:spPr/>
      <dgm:t>
        <a:bodyPr/>
        <a:lstStyle/>
        <a:p>
          <a:pPr>
            <a:buFontTx/>
            <a:buNone/>
          </a:pPr>
          <a:r>
            <a:rPr lang="en-CA" dirty="0"/>
            <a:t>Data Understanding</a:t>
          </a:r>
        </a:p>
      </dgm:t>
    </dgm:pt>
    <dgm:pt modelId="{24D470C4-B591-4E3F-9FAB-07170839793B}" type="parTrans" cxnId="{A774006E-8D0E-4A29-B108-B288A6AF25F1}">
      <dgm:prSet/>
      <dgm:spPr/>
      <dgm:t>
        <a:bodyPr/>
        <a:lstStyle/>
        <a:p>
          <a:endParaRPr lang="en-CA"/>
        </a:p>
      </dgm:t>
    </dgm:pt>
    <dgm:pt modelId="{05975D62-0490-4C38-9611-A262318373E1}" type="sibTrans" cxnId="{A774006E-8D0E-4A29-B108-B288A6AF25F1}">
      <dgm:prSet/>
      <dgm:spPr/>
      <dgm:t>
        <a:bodyPr/>
        <a:lstStyle/>
        <a:p>
          <a:endParaRPr lang="en-CA"/>
        </a:p>
      </dgm:t>
    </dgm:pt>
    <dgm:pt modelId="{3FAF8235-A349-407A-B91C-C48F36D6D62F}">
      <dgm:prSet phldrT="[Text]"/>
      <dgm:spPr/>
      <dgm:t>
        <a:bodyPr/>
        <a:lstStyle/>
        <a:p>
          <a:pPr>
            <a:buNone/>
          </a:pPr>
          <a:r>
            <a:rPr lang="en-CA" dirty="0"/>
            <a:t>Data Analysis</a:t>
          </a:r>
        </a:p>
      </dgm:t>
    </dgm:pt>
    <dgm:pt modelId="{B58D0223-8F7B-49E5-86F1-18DA2EEA1AAF}" type="parTrans" cxnId="{D81B6DAC-92DB-440C-BA03-4B685EB08836}">
      <dgm:prSet/>
      <dgm:spPr/>
      <dgm:t>
        <a:bodyPr/>
        <a:lstStyle/>
        <a:p>
          <a:endParaRPr lang="en-CA"/>
        </a:p>
      </dgm:t>
    </dgm:pt>
    <dgm:pt modelId="{12A3B1A0-6B5F-471D-B1E3-D591C92C9EEB}" type="sibTrans" cxnId="{D81B6DAC-92DB-440C-BA03-4B685EB08836}">
      <dgm:prSet/>
      <dgm:spPr/>
      <dgm:t>
        <a:bodyPr/>
        <a:lstStyle/>
        <a:p>
          <a:endParaRPr lang="en-CA"/>
        </a:p>
      </dgm:t>
    </dgm:pt>
    <dgm:pt modelId="{F8A55947-9AA9-4AE5-B96D-2F2E117E4CFE}">
      <dgm:prSet phldrT="[Text]"/>
      <dgm:spPr/>
      <dgm:t>
        <a:bodyPr/>
        <a:lstStyle/>
        <a:p>
          <a:pPr>
            <a:buNone/>
          </a:pPr>
          <a:r>
            <a:rPr lang="en-CA" dirty="0"/>
            <a:t>Data Cleaning and Preparation</a:t>
          </a:r>
        </a:p>
      </dgm:t>
    </dgm:pt>
    <dgm:pt modelId="{11FB7F00-9CC7-4A6B-9EC6-641C80500DDB}" type="parTrans" cxnId="{2FCE81C7-4243-4E3E-8816-D92A20469507}">
      <dgm:prSet/>
      <dgm:spPr/>
      <dgm:t>
        <a:bodyPr/>
        <a:lstStyle/>
        <a:p>
          <a:endParaRPr lang="en-CA"/>
        </a:p>
      </dgm:t>
    </dgm:pt>
    <dgm:pt modelId="{637E385F-8EAB-48B4-B13D-97CA1AB0AC59}" type="sibTrans" cxnId="{2FCE81C7-4243-4E3E-8816-D92A20469507}">
      <dgm:prSet/>
      <dgm:spPr/>
      <dgm:t>
        <a:bodyPr/>
        <a:lstStyle/>
        <a:p>
          <a:endParaRPr lang="en-CA"/>
        </a:p>
      </dgm:t>
    </dgm:pt>
    <dgm:pt modelId="{E0D8BBDA-3F5D-4B74-B113-D2C90756015F}">
      <dgm:prSet phldrT="[Text]"/>
      <dgm:spPr>
        <a:solidFill>
          <a:schemeClr val="accent1">
            <a:lumMod val="75000"/>
          </a:schemeClr>
        </a:solidFill>
      </dgm:spPr>
      <dgm:t>
        <a:bodyPr/>
        <a:lstStyle/>
        <a:p>
          <a:endParaRPr lang="en-CA" dirty="0"/>
        </a:p>
      </dgm:t>
    </dgm:pt>
    <dgm:pt modelId="{8014995E-0934-470E-B1F9-0BACE2995BE8}" type="parTrans" cxnId="{0EF6E8D9-68CE-4775-86AD-D748AB7B98C5}">
      <dgm:prSet/>
      <dgm:spPr/>
      <dgm:t>
        <a:bodyPr/>
        <a:lstStyle/>
        <a:p>
          <a:endParaRPr lang="en-CA"/>
        </a:p>
      </dgm:t>
    </dgm:pt>
    <dgm:pt modelId="{82BC5ADA-003E-4E65-A8BB-FCB9C6641986}" type="sibTrans" cxnId="{0EF6E8D9-68CE-4775-86AD-D748AB7B98C5}">
      <dgm:prSet/>
      <dgm:spPr/>
      <dgm:t>
        <a:bodyPr/>
        <a:lstStyle/>
        <a:p>
          <a:endParaRPr lang="en-CA"/>
        </a:p>
      </dgm:t>
    </dgm:pt>
    <dgm:pt modelId="{D232CC99-DD21-49D6-A1C4-D65E3E1EB396}">
      <dgm:prSet phldrT="[Text]"/>
      <dgm:spPr/>
      <dgm:t>
        <a:bodyPr/>
        <a:lstStyle/>
        <a:p>
          <a:pPr>
            <a:buNone/>
          </a:pPr>
          <a:r>
            <a:rPr lang="en-CA" dirty="0"/>
            <a:t>Results and Discussions</a:t>
          </a:r>
        </a:p>
      </dgm:t>
    </dgm:pt>
    <dgm:pt modelId="{C4969394-7DA6-4E79-B4F3-46E3C09ABBD3}" type="parTrans" cxnId="{8AA0C86C-0376-4097-8717-3F2F247F0B96}">
      <dgm:prSet/>
      <dgm:spPr/>
      <dgm:t>
        <a:bodyPr/>
        <a:lstStyle/>
        <a:p>
          <a:endParaRPr lang="en-CA"/>
        </a:p>
      </dgm:t>
    </dgm:pt>
    <dgm:pt modelId="{F33B4B1A-6467-4932-9145-921447FD2177}" type="sibTrans" cxnId="{8AA0C86C-0376-4097-8717-3F2F247F0B96}">
      <dgm:prSet/>
      <dgm:spPr/>
      <dgm:t>
        <a:bodyPr/>
        <a:lstStyle/>
        <a:p>
          <a:endParaRPr lang="en-CA"/>
        </a:p>
      </dgm:t>
    </dgm:pt>
    <dgm:pt modelId="{05B4E519-868D-4374-BF89-A638BC6E2972}">
      <dgm:prSet phldrT="[Text]"/>
      <dgm:spPr>
        <a:solidFill>
          <a:schemeClr val="accent1">
            <a:lumMod val="50000"/>
          </a:schemeClr>
        </a:solidFill>
      </dgm:spPr>
      <dgm:t>
        <a:bodyPr/>
        <a:lstStyle/>
        <a:p>
          <a:endParaRPr lang="en-CA" dirty="0"/>
        </a:p>
      </dgm:t>
    </dgm:pt>
    <dgm:pt modelId="{7AEBE3A7-DC7D-4153-A2A1-8A1E3A0B4F4B}" type="parTrans" cxnId="{B686F519-513C-480A-889C-7D0A4EC9CFFD}">
      <dgm:prSet/>
      <dgm:spPr/>
      <dgm:t>
        <a:bodyPr/>
        <a:lstStyle/>
        <a:p>
          <a:endParaRPr lang="en-CA"/>
        </a:p>
      </dgm:t>
    </dgm:pt>
    <dgm:pt modelId="{0A7D906E-57A3-4B69-BDA6-174A76E994E2}" type="sibTrans" cxnId="{B686F519-513C-480A-889C-7D0A4EC9CFFD}">
      <dgm:prSet/>
      <dgm:spPr/>
      <dgm:t>
        <a:bodyPr/>
        <a:lstStyle/>
        <a:p>
          <a:endParaRPr lang="en-CA"/>
        </a:p>
      </dgm:t>
    </dgm:pt>
    <dgm:pt modelId="{3D7239A8-75D0-4C8B-BF43-6C7D08C34432}">
      <dgm:prSet phldrT="[Text]"/>
      <dgm:spPr>
        <a:solidFill>
          <a:schemeClr val="accent1">
            <a:lumMod val="60000"/>
            <a:lumOff val="40000"/>
          </a:schemeClr>
        </a:solidFill>
      </dgm:spPr>
      <dgm:t>
        <a:bodyPr/>
        <a:lstStyle/>
        <a:p>
          <a:endParaRPr lang="en-CA" dirty="0"/>
        </a:p>
      </dgm:t>
    </dgm:pt>
    <dgm:pt modelId="{50595131-1F65-438D-9783-911B0DD0B80C}" type="sibTrans" cxnId="{23BF4F4C-A0CE-458E-BCE8-8D6C6308D4B2}">
      <dgm:prSet/>
      <dgm:spPr/>
      <dgm:t>
        <a:bodyPr/>
        <a:lstStyle/>
        <a:p>
          <a:endParaRPr lang="en-CA"/>
        </a:p>
      </dgm:t>
    </dgm:pt>
    <dgm:pt modelId="{29761928-8C6D-4D81-ADB0-2ED8D40A5E83}" type="parTrans" cxnId="{23BF4F4C-A0CE-458E-BCE8-8D6C6308D4B2}">
      <dgm:prSet/>
      <dgm:spPr/>
      <dgm:t>
        <a:bodyPr/>
        <a:lstStyle/>
        <a:p>
          <a:endParaRPr lang="en-CA"/>
        </a:p>
      </dgm:t>
    </dgm:pt>
    <dgm:pt modelId="{B75BE355-832D-4D3A-B247-FDE4D7C7D4D2}">
      <dgm:prSet phldrT="[Text]"/>
      <dgm:spPr/>
      <dgm:t>
        <a:bodyPr/>
        <a:lstStyle/>
        <a:p>
          <a:pPr>
            <a:buNone/>
          </a:pPr>
          <a:r>
            <a:rPr lang="en-CA" dirty="0"/>
            <a:t>Objective</a:t>
          </a:r>
        </a:p>
      </dgm:t>
    </dgm:pt>
    <dgm:pt modelId="{85F61B8E-799B-4BC7-8FB0-5A8C379C582E}" type="sibTrans" cxnId="{FEB7BC9B-9ABC-49D8-8893-D3C1475AFB90}">
      <dgm:prSet/>
      <dgm:spPr/>
      <dgm:t>
        <a:bodyPr/>
        <a:lstStyle/>
        <a:p>
          <a:endParaRPr lang="en-CA"/>
        </a:p>
      </dgm:t>
    </dgm:pt>
    <dgm:pt modelId="{6DCE0A09-5F44-4D61-9FEF-EC486A487922}" type="parTrans" cxnId="{FEB7BC9B-9ABC-49D8-8893-D3C1475AFB90}">
      <dgm:prSet/>
      <dgm:spPr/>
      <dgm:t>
        <a:bodyPr/>
        <a:lstStyle/>
        <a:p>
          <a:endParaRPr lang="en-CA"/>
        </a:p>
      </dgm:t>
    </dgm:pt>
    <dgm:pt modelId="{118E83D6-AF68-454D-A94B-2601AEF78FF6}" type="pres">
      <dgm:prSet presAssocID="{8BA2B32D-F887-43D6-95B9-6D99919C3DA2}" presName="linearFlow" presStyleCnt="0">
        <dgm:presLayoutVars>
          <dgm:dir/>
          <dgm:animLvl val="lvl"/>
          <dgm:resizeHandles val="exact"/>
        </dgm:presLayoutVars>
      </dgm:prSet>
      <dgm:spPr/>
    </dgm:pt>
    <dgm:pt modelId="{B89F8002-0307-469D-A07A-766FA0891088}" type="pres">
      <dgm:prSet presAssocID="{B740A88C-93F3-43BD-9620-A515F2C7AE96}" presName="composite" presStyleCnt="0"/>
      <dgm:spPr/>
    </dgm:pt>
    <dgm:pt modelId="{7007AFBE-5942-4F21-BDF8-B9DDC92A48FC}" type="pres">
      <dgm:prSet presAssocID="{B740A88C-93F3-43BD-9620-A515F2C7AE96}" presName="parentText" presStyleLbl="alignNode1" presStyleIdx="0" presStyleCnt="5" custLinFactNeighborY="0">
        <dgm:presLayoutVars>
          <dgm:chMax val="1"/>
          <dgm:bulletEnabled val="1"/>
        </dgm:presLayoutVars>
      </dgm:prSet>
      <dgm:spPr/>
    </dgm:pt>
    <dgm:pt modelId="{1A215E7C-1C58-4D90-8B3C-A7C8851C4742}" type="pres">
      <dgm:prSet presAssocID="{B740A88C-93F3-43BD-9620-A515F2C7AE96}" presName="descendantText" presStyleLbl="alignAcc1" presStyleIdx="0" presStyleCnt="5" custScaleY="67827" custLinFactNeighborX="515" custLinFactNeighborY="-2516">
        <dgm:presLayoutVars>
          <dgm:bulletEnabled val="1"/>
        </dgm:presLayoutVars>
      </dgm:prSet>
      <dgm:spPr/>
    </dgm:pt>
    <dgm:pt modelId="{F146766C-888F-4B82-A6FE-12B4F67988F9}" type="pres">
      <dgm:prSet presAssocID="{D5D3D996-93E8-4573-8713-3B8574DE2974}" presName="sp" presStyleCnt="0"/>
      <dgm:spPr/>
    </dgm:pt>
    <dgm:pt modelId="{A976C9DF-C072-4E56-832B-70D2E87C38D5}" type="pres">
      <dgm:prSet presAssocID="{982C814D-31E2-4442-B21A-4919C0300E96}" presName="composite" presStyleCnt="0"/>
      <dgm:spPr/>
    </dgm:pt>
    <dgm:pt modelId="{8A2E6DB1-49C0-423C-9AAD-F71013C8CAE9}" type="pres">
      <dgm:prSet presAssocID="{982C814D-31E2-4442-B21A-4919C0300E96}" presName="parentText" presStyleLbl="alignNode1" presStyleIdx="1" presStyleCnt="5" custScaleY="97412">
        <dgm:presLayoutVars>
          <dgm:chMax val="1"/>
          <dgm:bulletEnabled val="1"/>
        </dgm:presLayoutVars>
      </dgm:prSet>
      <dgm:spPr/>
    </dgm:pt>
    <dgm:pt modelId="{2345103B-FEDE-4D4D-9722-B7D6259B4B92}" type="pres">
      <dgm:prSet presAssocID="{982C814D-31E2-4442-B21A-4919C0300E96}" presName="descendantText" presStyleLbl="alignAcc1" presStyleIdx="1" presStyleCnt="5" custScaleY="68387" custLinFactNeighborX="0">
        <dgm:presLayoutVars>
          <dgm:bulletEnabled val="1"/>
        </dgm:presLayoutVars>
      </dgm:prSet>
      <dgm:spPr/>
    </dgm:pt>
    <dgm:pt modelId="{7C0B68D1-4D31-4F76-8B7E-CE3AAD59D5EF}" type="pres">
      <dgm:prSet presAssocID="{3E7A6310-CDE6-4F7A-9A71-B070558D7ADB}" presName="sp" presStyleCnt="0"/>
      <dgm:spPr/>
    </dgm:pt>
    <dgm:pt modelId="{2D55B7B8-F221-4909-A5EC-AA128B23A16E}" type="pres">
      <dgm:prSet presAssocID="{3D7239A8-75D0-4C8B-BF43-6C7D08C34432}" presName="composite" presStyleCnt="0"/>
      <dgm:spPr/>
    </dgm:pt>
    <dgm:pt modelId="{DBE64BB1-7571-4BE0-AB9A-0742CA49E308}" type="pres">
      <dgm:prSet presAssocID="{3D7239A8-75D0-4C8B-BF43-6C7D08C34432}" presName="parentText" presStyleLbl="alignNode1" presStyleIdx="2" presStyleCnt="5" custLinFactNeighborY="0">
        <dgm:presLayoutVars>
          <dgm:chMax val="1"/>
          <dgm:bulletEnabled val="1"/>
        </dgm:presLayoutVars>
      </dgm:prSet>
      <dgm:spPr/>
    </dgm:pt>
    <dgm:pt modelId="{19E8C1AB-B2C2-4767-80F5-95CA2781D229}" type="pres">
      <dgm:prSet presAssocID="{3D7239A8-75D0-4C8B-BF43-6C7D08C34432}" presName="descendantText" presStyleLbl="alignAcc1" presStyleIdx="2" presStyleCnt="5" custScaleY="64167">
        <dgm:presLayoutVars>
          <dgm:bulletEnabled val="1"/>
        </dgm:presLayoutVars>
      </dgm:prSet>
      <dgm:spPr/>
    </dgm:pt>
    <dgm:pt modelId="{CD4DF799-6B53-4180-A56A-93D184D701ED}" type="pres">
      <dgm:prSet presAssocID="{50595131-1F65-438D-9783-911B0DD0B80C}" presName="sp" presStyleCnt="0"/>
      <dgm:spPr/>
    </dgm:pt>
    <dgm:pt modelId="{E5DE9086-4637-4370-A1CD-7898B78A5B09}" type="pres">
      <dgm:prSet presAssocID="{E0D8BBDA-3F5D-4B74-B113-D2C90756015F}" presName="composite" presStyleCnt="0"/>
      <dgm:spPr/>
    </dgm:pt>
    <dgm:pt modelId="{C6D13547-3A48-4EA3-952C-1CE2E8CF7014}" type="pres">
      <dgm:prSet presAssocID="{E0D8BBDA-3F5D-4B74-B113-D2C90756015F}" presName="parentText" presStyleLbl="alignNode1" presStyleIdx="3" presStyleCnt="5" custLinFactNeighborY="0">
        <dgm:presLayoutVars>
          <dgm:chMax val="1"/>
          <dgm:bulletEnabled val="1"/>
        </dgm:presLayoutVars>
      </dgm:prSet>
      <dgm:spPr/>
    </dgm:pt>
    <dgm:pt modelId="{6222886F-A66A-447E-9C01-7BE2E75FC399}" type="pres">
      <dgm:prSet presAssocID="{E0D8BBDA-3F5D-4B74-B113-D2C90756015F}" presName="descendantText" presStyleLbl="alignAcc1" presStyleIdx="3" presStyleCnt="5" custScaleY="64715" custLinFactNeighborY="0">
        <dgm:presLayoutVars>
          <dgm:bulletEnabled val="1"/>
        </dgm:presLayoutVars>
      </dgm:prSet>
      <dgm:spPr/>
    </dgm:pt>
    <dgm:pt modelId="{35A27A11-1BA5-4B7B-B5C8-5D20849366B1}" type="pres">
      <dgm:prSet presAssocID="{82BC5ADA-003E-4E65-A8BB-FCB9C6641986}" presName="sp" presStyleCnt="0"/>
      <dgm:spPr/>
    </dgm:pt>
    <dgm:pt modelId="{131FE33D-6C8A-4AF2-B9DC-91542B187493}" type="pres">
      <dgm:prSet presAssocID="{05B4E519-868D-4374-BF89-A638BC6E2972}" presName="composite" presStyleCnt="0"/>
      <dgm:spPr/>
    </dgm:pt>
    <dgm:pt modelId="{CDE846B3-EA6A-4A57-8B24-1353E5029D2E}" type="pres">
      <dgm:prSet presAssocID="{05B4E519-868D-4374-BF89-A638BC6E2972}" presName="parentText" presStyleLbl="alignNode1" presStyleIdx="4" presStyleCnt="5">
        <dgm:presLayoutVars>
          <dgm:chMax val="1"/>
          <dgm:bulletEnabled val="1"/>
        </dgm:presLayoutVars>
      </dgm:prSet>
      <dgm:spPr/>
    </dgm:pt>
    <dgm:pt modelId="{1A5CC67D-981A-48DE-8698-B37690C0382D}" type="pres">
      <dgm:prSet presAssocID="{05B4E519-868D-4374-BF89-A638BC6E2972}" presName="descendantText" presStyleLbl="alignAcc1" presStyleIdx="4" presStyleCnt="5" custScaleY="53341" custLinFactNeighborY="0">
        <dgm:presLayoutVars>
          <dgm:bulletEnabled val="1"/>
        </dgm:presLayoutVars>
      </dgm:prSet>
      <dgm:spPr/>
    </dgm:pt>
  </dgm:ptLst>
  <dgm:cxnLst>
    <dgm:cxn modelId="{94046301-5B86-4AB3-B7B1-A838BED0EA25}" type="presOf" srcId="{982C814D-31E2-4442-B21A-4919C0300E96}" destId="{8A2E6DB1-49C0-423C-9AAD-F71013C8CAE9}" srcOrd="0" destOrd="0" presId="urn:microsoft.com/office/officeart/2005/8/layout/chevron2"/>
    <dgm:cxn modelId="{B686F519-513C-480A-889C-7D0A4EC9CFFD}" srcId="{8BA2B32D-F887-43D6-95B9-6D99919C3DA2}" destId="{05B4E519-868D-4374-BF89-A638BC6E2972}" srcOrd="4" destOrd="0" parTransId="{7AEBE3A7-DC7D-4153-A2A1-8A1E3A0B4F4B}" sibTransId="{0A7D906E-57A3-4B69-BDA6-174A76E994E2}"/>
    <dgm:cxn modelId="{3E9E8E1A-5BFE-4E9F-9155-EB0E1CF6047C}" type="presOf" srcId="{F8A55947-9AA9-4AE5-B96D-2F2E117E4CFE}" destId="{19E8C1AB-B2C2-4767-80F5-95CA2781D229}" srcOrd="0" destOrd="0" presId="urn:microsoft.com/office/officeart/2005/8/layout/chevron2"/>
    <dgm:cxn modelId="{A1CDFF40-F3CA-44D1-A845-58001E81AD81}" type="presOf" srcId="{3D7239A8-75D0-4C8B-BF43-6C7D08C34432}" destId="{DBE64BB1-7571-4BE0-AB9A-0742CA49E308}" srcOrd="0" destOrd="0" presId="urn:microsoft.com/office/officeart/2005/8/layout/chevron2"/>
    <dgm:cxn modelId="{5B39C55D-488B-47BF-98A5-44DF6B6C7568}" type="presOf" srcId="{D232CC99-DD21-49D6-A1C4-D65E3E1EB396}" destId="{1A5CC67D-981A-48DE-8698-B37690C0382D}" srcOrd="0" destOrd="0" presId="urn:microsoft.com/office/officeart/2005/8/layout/chevron2"/>
    <dgm:cxn modelId="{23BF4F4C-A0CE-458E-BCE8-8D6C6308D4B2}" srcId="{8BA2B32D-F887-43D6-95B9-6D99919C3DA2}" destId="{3D7239A8-75D0-4C8B-BF43-6C7D08C34432}" srcOrd="2" destOrd="0" parTransId="{29761928-8C6D-4D81-ADB0-2ED8D40A5E83}" sibTransId="{50595131-1F65-438D-9783-911B0DD0B80C}"/>
    <dgm:cxn modelId="{8AA0C86C-0376-4097-8717-3F2F247F0B96}" srcId="{05B4E519-868D-4374-BF89-A638BC6E2972}" destId="{D232CC99-DD21-49D6-A1C4-D65E3E1EB396}" srcOrd="0" destOrd="0" parTransId="{C4969394-7DA6-4E79-B4F3-46E3C09ABBD3}" sibTransId="{F33B4B1A-6467-4932-9145-921447FD2177}"/>
    <dgm:cxn modelId="{AF853D6D-7E2E-4117-9B81-2A910B9DCF20}" type="presOf" srcId="{B740A88C-93F3-43BD-9620-A515F2C7AE96}" destId="{7007AFBE-5942-4F21-BDF8-B9DDC92A48FC}" srcOrd="0" destOrd="0" presId="urn:microsoft.com/office/officeart/2005/8/layout/chevron2"/>
    <dgm:cxn modelId="{A774006E-8D0E-4A29-B108-B288A6AF25F1}" srcId="{982C814D-31E2-4442-B21A-4919C0300E96}" destId="{4859302B-DF87-499E-9491-056571EFCB1F}" srcOrd="0" destOrd="0" parTransId="{24D470C4-B591-4E3F-9FAB-07170839793B}" sibTransId="{05975D62-0490-4C38-9611-A262318373E1}"/>
    <dgm:cxn modelId="{6D6BD06E-9E22-45DF-954B-AF036F0BFAB0}" srcId="{8BA2B32D-F887-43D6-95B9-6D99919C3DA2}" destId="{B740A88C-93F3-43BD-9620-A515F2C7AE96}" srcOrd="0" destOrd="0" parTransId="{08AA1C7A-3721-4697-AB9D-03504B0CB512}" sibTransId="{D5D3D996-93E8-4573-8713-3B8574DE2974}"/>
    <dgm:cxn modelId="{11AC3F52-8A8C-484D-A695-8C264AA2C946}" type="presOf" srcId="{E0D8BBDA-3F5D-4B74-B113-D2C90756015F}" destId="{C6D13547-3A48-4EA3-952C-1CE2E8CF7014}" srcOrd="0" destOrd="0" presId="urn:microsoft.com/office/officeart/2005/8/layout/chevron2"/>
    <dgm:cxn modelId="{FEB7BC9B-9ABC-49D8-8893-D3C1475AFB90}" srcId="{B740A88C-93F3-43BD-9620-A515F2C7AE96}" destId="{B75BE355-832D-4D3A-B247-FDE4D7C7D4D2}" srcOrd="0" destOrd="0" parTransId="{6DCE0A09-5F44-4D61-9FEF-EC486A487922}" sibTransId="{85F61B8E-799B-4BC7-8FB0-5A8C379C582E}"/>
    <dgm:cxn modelId="{AFE4EF9F-134A-40D2-94A3-DF333B525763}" type="presOf" srcId="{8BA2B32D-F887-43D6-95B9-6D99919C3DA2}" destId="{118E83D6-AF68-454D-A94B-2601AEF78FF6}" srcOrd="0" destOrd="0" presId="urn:microsoft.com/office/officeart/2005/8/layout/chevron2"/>
    <dgm:cxn modelId="{7FDA6DA5-7E93-48DA-9948-DDBB11C8C4CF}" type="presOf" srcId="{4859302B-DF87-499E-9491-056571EFCB1F}" destId="{2345103B-FEDE-4D4D-9722-B7D6259B4B92}" srcOrd="0" destOrd="0" presId="urn:microsoft.com/office/officeart/2005/8/layout/chevron2"/>
    <dgm:cxn modelId="{EC7563AC-0887-4BEE-B93A-7C823BC1F060}" type="presOf" srcId="{05B4E519-868D-4374-BF89-A638BC6E2972}" destId="{CDE846B3-EA6A-4A57-8B24-1353E5029D2E}" srcOrd="0" destOrd="0" presId="urn:microsoft.com/office/officeart/2005/8/layout/chevron2"/>
    <dgm:cxn modelId="{D81B6DAC-92DB-440C-BA03-4B685EB08836}" srcId="{E0D8BBDA-3F5D-4B74-B113-D2C90756015F}" destId="{3FAF8235-A349-407A-B91C-C48F36D6D62F}" srcOrd="0" destOrd="0" parTransId="{B58D0223-8F7B-49E5-86F1-18DA2EEA1AAF}" sibTransId="{12A3B1A0-6B5F-471D-B1E3-D591C92C9EEB}"/>
    <dgm:cxn modelId="{2FCE81C7-4243-4E3E-8816-D92A20469507}" srcId="{3D7239A8-75D0-4C8B-BF43-6C7D08C34432}" destId="{F8A55947-9AA9-4AE5-B96D-2F2E117E4CFE}" srcOrd="0" destOrd="0" parTransId="{11FB7F00-9CC7-4A6B-9EC6-641C80500DDB}" sibTransId="{637E385F-8EAB-48B4-B13D-97CA1AB0AC59}"/>
    <dgm:cxn modelId="{CA0AECC9-5339-4C41-AC4C-E0D2B94D7701}" type="presOf" srcId="{B75BE355-832D-4D3A-B247-FDE4D7C7D4D2}" destId="{1A215E7C-1C58-4D90-8B3C-A7C8851C4742}" srcOrd="0" destOrd="0" presId="urn:microsoft.com/office/officeart/2005/8/layout/chevron2"/>
    <dgm:cxn modelId="{0EF6E8D9-68CE-4775-86AD-D748AB7B98C5}" srcId="{8BA2B32D-F887-43D6-95B9-6D99919C3DA2}" destId="{E0D8BBDA-3F5D-4B74-B113-D2C90756015F}" srcOrd="3" destOrd="0" parTransId="{8014995E-0934-470E-B1F9-0BACE2995BE8}" sibTransId="{82BC5ADA-003E-4E65-A8BB-FCB9C6641986}"/>
    <dgm:cxn modelId="{7881CEE0-2704-4940-BC88-88684CD183F9}" type="presOf" srcId="{3FAF8235-A349-407A-B91C-C48F36D6D62F}" destId="{6222886F-A66A-447E-9C01-7BE2E75FC399}" srcOrd="0" destOrd="0" presId="urn:microsoft.com/office/officeart/2005/8/layout/chevron2"/>
    <dgm:cxn modelId="{310C39FE-4B76-43D5-BC30-27384935DEA7}" srcId="{8BA2B32D-F887-43D6-95B9-6D99919C3DA2}" destId="{982C814D-31E2-4442-B21A-4919C0300E96}" srcOrd="1" destOrd="0" parTransId="{50F01ECB-D1DA-4297-8565-F0F3D6C0EB1F}" sibTransId="{3E7A6310-CDE6-4F7A-9A71-B070558D7ADB}"/>
    <dgm:cxn modelId="{BBF5A38E-FA8C-4014-B615-553E6F7903A2}" type="presParOf" srcId="{118E83D6-AF68-454D-A94B-2601AEF78FF6}" destId="{B89F8002-0307-469D-A07A-766FA0891088}" srcOrd="0" destOrd="0" presId="urn:microsoft.com/office/officeart/2005/8/layout/chevron2"/>
    <dgm:cxn modelId="{B34FF693-063F-471C-8628-26C13F933282}" type="presParOf" srcId="{B89F8002-0307-469D-A07A-766FA0891088}" destId="{7007AFBE-5942-4F21-BDF8-B9DDC92A48FC}" srcOrd="0" destOrd="0" presId="urn:microsoft.com/office/officeart/2005/8/layout/chevron2"/>
    <dgm:cxn modelId="{1D4B1606-EC45-4452-978F-72F8E311C8F8}" type="presParOf" srcId="{B89F8002-0307-469D-A07A-766FA0891088}" destId="{1A215E7C-1C58-4D90-8B3C-A7C8851C4742}" srcOrd="1" destOrd="0" presId="urn:microsoft.com/office/officeart/2005/8/layout/chevron2"/>
    <dgm:cxn modelId="{F0DAD56D-7FBC-4D7A-868A-3310466074A2}" type="presParOf" srcId="{118E83D6-AF68-454D-A94B-2601AEF78FF6}" destId="{F146766C-888F-4B82-A6FE-12B4F67988F9}" srcOrd="1" destOrd="0" presId="urn:microsoft.com/office/officeart/2005/8/layout/chevron2"/>
    <dgm:cxn modelId="{4440BDFC-162C-4219-86C8-0EF98F5CBD68}" type="presParOf" srcId="{118E83D6-AF68-454D-A94B-2601AEF78FF6}" destId="{A976C9DF-C072-4E56-832B-70D2E87C38D5}" srcOrd="2" destOrd="0" presId="urn:microsoft.com/office/officeart/2005/8/layout/chevron2"/>
    <dgm:cxn modelId="{EFE5B6F2-202D-4754-B9E1-D1B945492F1F}" type="presParOf" srcId="{A976C9DF-C072-4E56-832B-70D2E87C38D5}" destId="{8A2E6DB1-49C0-423C-9AAD-F71013C8CAE9}" srcOrd="0" destOrd="0" presId="urn:microsoft.com/office/officeart/2005/8/layout/chevron2"/>
    <dgm:cxn modelId="{A8828F4F-6E2D-4935-B546-EF6826C17666}" type="presParOf" srcId="{A976C9DF-C072-4E56-832B-70D2E87C38D5}" destId="{2345103B-FEDE-4D4D-9722-B7D6259B4B92}" srcOrd="1" destOrd="0" presId="urn:microsoft.com/office/officeart/2005/8/layout/chevron2"/>
    <dgm:cxn modelId="{6770CD29-3C61-4054-86C7-0A40732C8993}" type="presParOf" srcId="{118E83D6-AF68-454D-A94B-2601AEF78FF6}" destId="{7C0B68D1-4D31-4F76-8B7E-CE3AAD59D5EF}" srcOrd="3" destOrd="0" presId="urn:microsoft.com/office/officeart/2005/8/layout/chevron2"/>
    <dgm:cxn modelId="{70F003B8-3666-4ACB-AAF4-6D24D7BC7356}" type="presParOf" srcId="{118E83D6-AF68-454D-A94B-2601AEF78FF6}" destId="{2D55B7B8-F221-4909-A5EC-AA128B23A16E}" srcOrd="4" destOrd="0" presId="urn:microsoft.com/office/officeart/2005/8/layout/chevron2"/>
    <dgm:cxn modelId="{3E15B317-BE80-4287-A6DA-C0750D3242DE}" type="presParOf" srcId="{2D55B7B8-F221-4909-A5EC-AA128B23A16E}" destId="{DBE64BB1-7571-4BE0-AB9A-0742CA49E308}" srcOrd="0" destOrd="0" presId="urn:microsoft.com/office/officeart/2005/8/layout/chevron2"/>
    <dgm:cxn modelId="{C51DA7E9-3A23-4EA6-B52D-F482CF90A905}" type="presParOf" srcId="{2D55B7B8-F221-4909-A5EC-AA128B23A16E}" destId="{19E8C1AB-B2C2-4767-80F5-95CA2781D229}" srcOrd="1" destOrd="0" presId="urn:microsoft.com/office/officeart/2005/8/layout/chevron2"/>
    <dgm:cxn modelId="{38F2A9A0-6534-4E89-AE2D-F3B6160522DC}" type="presParOf" srcId="{118E83D6-AF68-454D-A94B-2601AEF78FF6}" destId="{CD4DF799-6B53-4180-A56A-93D184D701ED}" srcOrd="5" destOrd="0" presId="urn:microsoft.com/office/officeart/2005/8/layout/chevron2"/>
    <dgm:cxn modelId="{5486E585-815F-4113-9116-F7BC08BFE635}" type="presParOf" srcId="{118E83D6-AF68-454D-A94B-2601AEF78FF6}" destId="{E5DE9086-4637-4370-A1CD-7898B78A5B09}" srcOrd="6" destOrd="0" presId="urn:microsoft.com/office/officeart/2005/8/layout/chevron2"/>
    <dgm:cxn modelId="{6937245D-08AD-4DD2-A916-D56CD8BE4748}" type="presParOf" srcId="{E5DE9086-4637-4370-A1CD-7898B78A5B09}" destId="{C6D13547-3A48-4EA3-952C-1CE2E8CF7014}" srcOrd="0" destOrd="0" presId="urn:microsoft.com/office/officeart/2005/8/layout/chevron2"/>
    <dgm:cxn modelId="{98BB3A25-400C-4838-BF9F-175D74A3A59E}" type="presParOf" srcId="{E5DE9086-4637-4370-A1CD-7898B78A5B09}" destId="{6222886F-A66A-447E-9C01-7BE2E75FC399}" srcOrd="1" destOrd="0" presId="urn:microsoft.com/office/officeart/2005/8/layout/chevron2"/>
    <dgm:cxn modelId="{2D78E310-029B-492C-A580-346D977DA1F0}" type="presParOf" srcId="{118E83D6-AF68-454D-A94B-2601AEF78FF6}" destId="{35A27A11-1BA5-4B7B-B5C8-5D20849366B1}" srcOrd="7" destOrd="0" presId="urn:microsoft.com/office/officeart/2005/8/layout/chevron2"/>
    <dgm:cxn modelId="{59567E55-E110-4510-A0A4-CAD32987934E}" type="presParOf" srcId="{118E83D6-AF68-454D-A94B-2601AEF78FF6}" destId="{131FE33D-6C8A-4AF2-B9DC-91542B187493}" srcOrd="8" destOrd="0" presId="urn:microsoft.com/office/officeart/2005/8/layout/chevron2"/>
    <dgm:cxn modelId="{02138604-68FF-41E2-A778-5D7E68B7CD8B}" type="presParOf" srcId="{131FE33D-6C8A-4AF2-B9DC-91542B187493}" destId="{CDE846B3-EA6A-4A57-8B24-1353E5029D2E}" srcOrd="0" destOrd="0" presId="urn:microsoft.com/office/officeart/2005/8/layout/chevron2"/>
    <dgm:cxn modelId="{4C43A568-AAC9-43C4-86C5-839BE84A36B3}" type="presParOf" srcId="{131FE33D-6C8A-4AF2-B9DC-91542B187493}" destId="{1A5CC67D-981A-48DE-8698-B37690C0382D}"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B58BDAD-9E34-4016-8EE7-7CE834A0E32D}" type="doc">
      <dgm:prSet loTypeId="urn:microsoft.com/office/officeart/2005/8/layout/process1" loCatId="process" qsTypeId="urn:microsoft.com/office/officeart/2005/8/quickstyle/simple2" qsCatId="simple" csTypeId="urn:microsoft.com/office/officeart/2005/8/colors/accent1_2" csCatId="accent1" phldr="1"/>
      <dgm:spPr/>
    </dgm:pt>
    <dgm:pt modelId="{CCFC252C-367F-4D9D-A1D1-6F200AC6A348}">
      <dgm:prSet phldrT="[Text]" custT="1"/>
      <dgm:spPr/>
      <dgm:t>
        <a:bodyPr/>
        <a:lstStyle/>
        <a:p>
          <a:pPr>
            <a:buFont typeface="Arial" panose="020B0604020202020204" pitchFamily="34" charset="0"/>
            <a:buChar char="•"/>
          </a:pPr>
          <a:r>
            <a:rPr lang="en-CA" sz="1800" b="0" dirty="0">
              <a:effectLst/>
              <a:latin typeface="Calibri" panose="020F0502020204030204" pitchFamily="34" charset="0"/>
              <a:ea typeface="Times New Roman" panose="02020603050405020304" pitchFamily="18" charset="0"/>
            </a:rPr>
            <a:t>Selected a date point from which we evaluate how many days ago was the customer's last purchase.</a:t>
          </a:r>
          <a:endParaRPr lang="en-CA" sz="1800" dirty="0"/>
        </a:p>
      </dgm:t>
    </dgm:pt>
    <dgm:pt modelId="{C9E6E888-5C86-4ED6-A228-BA5DD54B99B3}" type="parTrans" cxnId="{30EE0FC8-5FFD-4D85-A412-029168F023A0}">
      <dgm:prSet/>
      <dgm:spPr/>
      <dgm:t>
        <a:bodyPr/>
        <a:lstStyle/>
        <a:p>
          <a:endParaRPr lang="en-CA"/>
        </a:p>
      </dgm:t>
    </dgm:pt>
    <dgm:pt modelId="{06CEE467-8478-455E-8F20-4DEE220B94CD}" type="sibTrans" cxnId="{30EE0FC8-5FFD-4D85-A412-029168F023A0}">
      <dgm:prSet/>
      <dgm:spPr/>
      <dgm:t>
        <a:bodyPr/>
        <a:lstStyle/>
        <a:p>
          <a:endParaRPr lang="en-CA"/>
        </a:p>
      </dgm:t>
    </dgm:pt>
    <dgm:pt modelId="{C3A9C9AE-429D-4E87-87EB-AE0620F3ABFD}">
      <dgm:prSet phldrT="[Text]" custT="1"/>
      <dgm:spPr/>
      <dgm:t>
        <a:bodyPr/>
        <a:lstStyle/>
        <a:p>
          <a:r>
            <a:rPr lang="en-CA" sz="1800">
              <a:effectLst/>
              <a:latin typeface="Calibri" panose="020F0502020204030204" pitchFamily="34" charset="0"/>
              <a:ea typeface="Calibri" panose="020F0502020204030204" pitchFamily="34" charset="0"/>
            </a:rPr>
            <a:t>Created a new column ‘LastPurchaseDate’  as only date is required.</a:t>
          </a:r>
          <a:endParaRPr lang="en-CA" sz="1800" dirty="0"/>
        </a:p>
      </dgm:t>
    </dgm:pt>
    <dgm:pt modelId="{A1E043A8-48A3-4877-B934-CC6F07F00C98}" type="parTrans" cxnId="{23F33788-C99C-4DC7-884E-C11F900E1C2B}">
      <dgm:prSet/>
      <dgm:spPr/>
      <dgm:t>
        <a:bodyPr/>
        <a:lstStyle/>
        <a:p>
          <a:endParaRPr lang="en-CA"/>
        </a:p>
      </dgm:t>
    </dgm:pt>
    <dgm:pt modelId="{45F0B0FF-8BC0-4761-8A02-5E0D9489DA38}" type="sibTrans" cxnId="{23F33788-C99C-4DC7-884E-C11F900E1C2B}">
      <dgm:prSet/>
      <dgm:spPr/>
      <dgm:t>
        <a:bodyPr/>
        <a:lstStyle/>
        <a:p>
          <a:endParaRPr lang="en-CA"/>
        </a:p>
      </dgm:t>
    </dgm:pt>
    <dgm:pt modelId="{CFFBCEA8-F8CC-4051-A855-0743BD046192}">
      <dgm:prSet phldrT="[Text]" custT="1"/>
      <dgm:spPr/>
      <dgm:t>
        <a:bodyPr/>
        <a:lstStyle/>
        <a:p>
          <a:pPr>
            <a:buFont typeface="Arial" panose="020B0604020202020204" pitchFamily="34" charset="0"/>
            <a:buChar char="•"/>
          </a:pPr>
          <a:r>
            <a:rPr lang="en-CA" sz="1800" dirty="0">
              <a:latin typeface="Calibri" panose="020F0502020204030204" pitchFamily="34" charset="0"/>
              <a:ea typeface="Calibri" panose="020F0502020204030204" pitchFamily="34" charset="0"/>
            </a:rPr>
            <a:t>G</a:t>
          </a:r>
          <a:r>
            <a:rPr lang="en-CA" sz="1800" dirty="0">
              <a:effectLst/>
              <a:latin typeface="Calibri" panose="020F0502020204030204" pitchFamily="34" charset="0"/>
              <a:ea typeface="Calibri" panose="020F0502020204030204" pitchFamily="34" charset="0"/>
            </a:rPr>
            <a:t>rouped customers by </a:t>
          </a:r>
          <a:r>
            <a:rPr lang="en-CA" sz="1800" dirty="0" err="1">
              <a:effectLst/>
              <a:latin typeface="Calibri" panose="020F0502020204030204" pitchFamily="34" charset="0"/>
              <a:ea typeface="Calibri" panose="020F0502020204030204" pitchFamily="34" charset="0"/>
            </a:rPr>
            <a:t>CustomerID</a:t>
          </a:r>
          <a:r>
            <a:rPr lang="en-CA" sz="1800" dirty="0">
              <a:effectLst/>
              <a:latin typeface="Calibri" panose="020F0502020204030204" pitchFamily="34" charset="0"/>
              <a:ea typeface="Calibri" panose="020F0502020204030204" pitchFamily="34" charset="0"/>
            </a:rPr>
            <a:t> and check the last date of purchase for each customer ID.</a:t>
          </a:r>
          <a:endParaRPr lang="en-CA" sz="1800" dirty="0"/>
        </a:p>
      </dgm:t>
    </dgm:pt>
    <dgm:pt modelId="{8F3E13BA-DA32-43E3-9B88-8338153E17F3}" type="parTrans" cxnId="{6993A156-C560-494B-867F-48B216D31FF5}">
      <dgm:prSet/>
      <dgm:spPr/>
      <dgm:t>
        <a:bodyPr/>
        <a:lstStyle/>
        <a:p>
          <a:endParaRPr lang="en-CA"/>
        </a:p>
      </dgm:t>
    </dgm:pt>
    <dgm:pt modelId="{4EB233D8-253A-479D-AB9D-81AD14A89D90}" type="sibTrans" cxnId="{6993A156-C560-494B-867F-48B216D31FF5}">
      <dgm:prSet/>
      <dgm:spPr/>
      <dgm:t>
        <a:bodyPr/>
        <a:lstStyle/>
        <a:p>
          <a:endParaRPr lang="en-CA"/>
        </a:p>
      </dgm:t>
    </dgm:pt>
    <dgm:pt modelId="{876708B2-7AD4-44BE-8C7F-6D0C39CA1747}">
      <dgm:prSet custT="1"/>
      <dgm:spPr/>
      <dgm:t>
        <a:bodyPr/>
        <a:lstStyle/>
        <a:p>
          <a:pPr>
            <a:buFont typeface="Arial" panose="020B0604020202020204" pitchFamily="34" charset="0"/>
            <a:buChar char="•"/>
          </a:pPr>
          <a:r>
            <a:rPr lang="en-CA" sz="1800" dirty="0">
              <a:effectLst/>
              <a:latin typeface="Calibri" panose="020F0502020204030204" pitchFamily="34" charset="0"/>
              <a:ea typeface="Calibri" panose="020F0502020204030204" pitchFamily="34" charset="0"/>
            </a:rPr>
            <a:t>Subtracted  “now” (2011-12-09) date from date of purchase to find how many days ago a customer ordered a product.</a:t>
          </a:r>
          <a:endParaRPr lang="en-CA" sz="1800" b="1" dirty="0">
            <a:effectLst/>
            <a:latin typeface="Times New Roman" panose="02020603050405020304" pitchFamily="18" charset="0"/>
            <a:ea typeface="Times New Roman" panose="02020603050405020304" pitchFamily="18" charset="0"/>
          </a:endParaRPr>
        </a:p>
      </dgm:t>
    </dgm:pt>
    <dgm:pt modelId="{1DCA6630-49F1-4D25-B06C-52037EC42EC1}" type="parTrans" cxnId="{8DF3A82D-F244-4946-A39A-35F2918F820C}">
      <dgm:prSet/>
      <dgm:spPr/>
      <dgm:t>
        <a:bodyPr/>
        <a:lstStyle/>
        <a:p>
          <a:endParaRPr lang="en-CA"/>
        </a:p>
      </dgm:t>
    </dgm:pt>
    <dgm:pt modelId="{863E0FB9-F04A-41DD-9660-DFED0DEC10DC}" type="sibTrans" cxnId="{8DF3A82D-F244-4946-A39A-35F2918F820C}">
      <dgm:prSet/>
      <dgm:spPr/>
      <dgm:t>
        <a:bodyPr/>
        <a:lstStyle/>
        <a:p>
          <a:endParaRPr lang="en-CA"/>
        </a:p>
      </dgm:t>
    </dgm:pt>
    <dgm:pt modelId="{B250AAFE-A7E2-4135-B0F3-734C4C18E331}" type="pres">
      <dgm:prSet presAssocID="{6B58BDAD-9E34-4016-8EE7-7CE834A0E32D}" presName="Name0" presStyleCnt="0">
        <dgm:presLayoutVars>
          <dgm:dir/>
          <dgm:resizeHandles val="exact"/>
        </dgm:presLayoutVars>
      </dgm:prSet>
      <dgm:spPr/>
    </dgm:pt>
    <dgm:pt modelId="{5A135ACF-2443-4F03-8F56-AE976CBD0275}" type="pres">
      <dgm:prSet presAssocID="{CCFC252C-367F-4D9D-A1D1-6F200AC6A348}" presName="node" presStyleLbl="node1" presStyleIdx="0" presStyleCnt="4" custScaleX="102261" custScaleY="90427" custLinFactNeighborX="6481" custLinFactNeighborY="0">
        <dgm:presLayoutVars>
          <dgm:bulletEnabled val="1"/>
        </dgm:presLayoutVars>
      </dgm:prSet>
      <dgm:spPr/>
    </dgm:pt>
    <dgm:pt modelId="{4F5D4D7D-311B-48C7-AE1D-1752CEEEFD27}" type="pres">
      <dgm:prSet presAssocID="{06CEE467-8478-455E-8F20-4DEE220B94CD}" presName="sibTrans" presStyleLbl="sibTrans2D1" presStyleIdx="0" presStyleCnt="3"/>
      <dgm:spPr/>
    </dgm:pt>
    <dgm:pt modelId="{1D98356E-27A0-4BA7-A57B-4EF51135EE3A}" type="pres">
      <dgm:prSet presAssocID="{06CEE467-8478-455E-8F20-4DEE220B94CD}" presName="connectorText" presStyleLbl="sibTrans2D1" presStyleIdx="0" presStyleCnt="3"/>
      <dgm:spPr/>
    </dgm:pt>
    <dgm:pt modelId="{1082E590-6680-4A58-A5BC-8C58A7857339}" type="pres">
      <dgm:prSet presAssocID="{C3A9C9AE-429D-4E87-87EB-AE0620F3ABFD}" presName="node" presStyleLbl="node1" presStyleIdx="1" presStyleCnt="4" custScaleY="92182">
        <dgm:presLayoutVars>
          <dgm:bulletEnabled val="1"/>
        </dgm:presLayoutVars>
      </dgm:prSet>
      <dgm:spPr/>
    </dgm:pt>
    <dgm:pt modelId="{8CC03AB2-5A21-4893-A862-47693F8A5818}" type="pres">
      <dgm:prSet presAssocID="{45F0B0FF-8BC0-4761-8A02-5E0D9489DA38}" presName="sibTrans" presStyleLbl="sibTrans2D1" presStyleIdx="1" presStyleCnt="3"/>
      <dgm:spPr/>
    </dgm:pt>
    <dgm:pt modelId="{7A48E01A-5B66-43A1-86E9-B534B27BE8EC}" type="pres">
      <dgm:prSet presAssocID="{45F0B0FF-8BC0-4761-8A02-5E0D9489DA38}" presName="connectorText" presStyleLbl="sibTrans2D1" presStyleIdx="1" presStyleCnt="3"/>
      <dgm:spPr/>
    </dgm:pt>
    <dgm:pt modelId="{B8AF08FC-0976-46CD-BB43-63F35DBA5780}" type="pres">
      <dgm:prSet presAssocID="{CFFBCEA8-F8CC-4051-A855-0743BD046192}" presName="node" presStyleLbl="node1" presStyleIdx="2" presStyleCnt="4" custScaleY="92844">
        <dgm:presLayoutVars>
          <dgm:bulletEnabled val="1"/>
        </dgm:presLayoutVars>
      </dgm:prSet>
      <dgm:spPr/>
    </dgm:pt>
    <dgm:pt modelId="{3045F56C-B965-479C-8BDD-8FD546550E4E}" type="pres">
      <dgm:prSet presAssocID="{4EB233D8-253A-479D-AB9D-81AD14A89D90}" presName="sibTrans" presStyleLbl="sibTrans2D1" presStyleIdx="2" presStyleCnt="3"/>
      <dgm:spPr/>
    </dgm:pt>
    <dgm:pt modelId="{6D85B54A-7319-4A80-9B4D-F592B678561D}" type="pres">
      <dgm:prSet presAssocID="{4EB233D8-253A-479D-AB9D-81AD14A89D90}" presName="connectorText" presStyleLbl="sibTrans2D1" presStyleIdx="2" presStyleCnt="3"/>
      <dgm:spPr/>
    </dgm:pt>
    <dgm:pt modelId="{6436FD74-5AFA-4854-BB9E-D8D08D8086A3}" type="pres">
      <dgm:prSet presAssocID="{876708B2-7AD4-44BE-8C7F-6D0C39CA1747}" presName="node" presStyleLbl="node1" presStyleIdx="3" presStyleCnt="4" custScaleY="92844">
        <dgm:presLayoutVars>
          <dgm:bulletEnabled val="1"/>
        </dgm:presLayoutVars>
      </dgm:prSet>
      <dgm:spPr/>
    </dgm:pt>
  </dgm:ptLst>
  <dgm:cxnLst>
    <dgm:cxn modelId="{62E3FE08-E096-4681-B937-5B0292820C85}" type="presOf" srcId="{4EB233D8-253A-479D-AB9D-81AD14A89D90}" destId="{3045F56C-B965-479C-8BDD-8FD546550E4E}" srcOrd="0" destOrd="0" presId="urn:microsoft.com/office/officeart/2005/8/layout/process1"/>
    <dgm:cxn modelId="{CFCCD40A-ED78-493A-9101-A4D23DA4951A}" type="presOf" srcId="{C3A9C9AE-429D-4E87-87EB-AE0620F3ABFD}" destId="{1082E590-6680-4A58-A5BC-8C58A7857339}" srcOrd="0" destOrd="0" presId="urn:microsoft.com/office/officeart/2005/8/layout/process1"/>
    <dgm:cxn modelId="{8DF3A82D-F244-4946-A39A-35F2918F820C}" srcId="{6B58BDAD-9E34-4016-8EE7-7CE834A0E32D}" destId="{876708B2-7AD4-44BE-8C7F-6D0C39CA1747}" srcOrd="3" destOrd="0" parTransId="{1DCA6630-49F1-4D25-B06C-52037EC42EC1}" sibTransId="{863E0FB9-F04A-41DD-9660-DFED0DEC10DC}"/>
    <dgm:cxn modelId="{6993A156-C560-494B-867F-48B216D31FF5}" srcId="{6B58BDAD-9E34-4016-8EE7-7CE834A0E32D}" destId="{CFFBCEA8-F8CC-4051-A855-0743BD046192}" srcOrd="2" destOrd="0" parTransId="{8F3E13BA-DA32-43E3-9B88-8338153E17F3}" sibTransId="{4EB233D8-253A-479D-AB9D-81AD14A89D90}"/>
    <dgm:cxn modelId="{23F33788-C99C-4DC7-884E-C11F900E1C2B}" srcId="{6B58BDAD-9E34-4016-8EE7-7CE834A0E32D}" destId="{C3A9C9AE-429D-4E87-87EB-AE0620F3ABFD}" srcOrd="1" destOrd="0" parTransId="{A1E043A8-48A3-4877-B934-CC6F07F00C98}" sibTransId="{45F0B0FF-8BC0-4761-8A02-5E0D9489DA38}"/>
    <dgm:cxn modelId="{8010B88D-D4D9-47CC-8FBE-3ED8C73ADE78}" type="presOf" srcId="{45F0B0FF-8BC0-4761-8A02-5E0D9489DA38}" destId="{8CC03AB2-5A21-4893-A862-47693F8A5818}" srcOrd="0" destOrd="0" presId="urn:microsoft.com/office/officeart/2005/8/layout/process1"/>
    <dgm:cxn modelId="{53DA52B5-B385-41F4-A4B1-9849CA6C504C}" type="presOf" srcId="{06CEE467-8478-455E-8F20-4DEE220B94CD}" destId="{4F5D4D7D-311B-48C7-AE1D-1752CEEEFD27}" srcOrd="0" destOrd="0" presId="urn:microsoft.com/office/officeart/2005/8/layout/process1"/>
    <dgm:cxn modelId="{78C8A9B5-A9EA-43E7-84A8-85C237B54BF8}" type="presOf" srcId="{45F0B0FF-8BC0-4761-8A02-5E0D9489DA38}" destId="{7A48E01A-5B66-43A1-86E9-B534B27BE8EC}" srcOrd="1" destOrd="0" presId="urn:microsoft.com/office/officeart/2005/8/layout/process1"/>
    <dgm:cxn modelId="{B5AAC5C3-6B69-4B1C-969B-442F9D529DD0}" type="presOf" srcId="{6B58BDAD-9E34-4016-8EE7-7CE834A0E32D}" destId="{B250AAFE-A7E2-4135-B0F3-734C4C18E331}" srcOrd="0" destOrd="0" presId="urn:microsoft.com/office/officeart/2005/8/layout/process1"/>
    <dgm:cxn modelId="{8DCE25C5-37A1-47C2-B218-025371A7786C}" type="presOf" srcId="{4EB233D8-253A-479D-AB9D-81AD14A89D90}" destId="{6D85B54A-7319-4A80-9B4D-F592B678561D}" srcOrd="1" destOrd="0" presId="urn:microsoft.com/office/officeart/2005/8/layout/process1"/>
    <dgm:cxn modelId="{9E0EA9C7-CFF3-49FF-BC80-2B23C9757292}" type="presOf" srcId="{CCFC252C-367F-4D9D-A1D1-6F200AC6A348}" destId="{5A135ACF-2443-4F03-8F56-AE976CBD0275}" srcOrd="0" destOrd="0" presId="urn:microsoft.com/office/officeart/2005/8/layout/process1"/>
    <dgm:cxn modelId="{30EE0FC8-5FFD-4D85-A412-029168F023A0}" srcId="{6B58BDAD-9E34-4016-8EE7-7CE834A0E32D}" destId="{CCFC252C-367F-4D9D-A1D1-6F200AC6A348}" srcOrd="0" destOrd="0" parTransId="{C9E6E888-5C86-4ED6-A228-BA5DD54B99B3}" sibTransId="{06CEE467-8478-455E-8F20-4DEE220B94CD}"/>
    <dgm:cxn modelId="{306256CD-C5C9-4228-B36B-B3E00574E6B0}" type="presOf" srcId="{CFFBCEA8-F8CC-4051-A855-0743BD046192}" destId="{B8AF08FC-0976-46CD-BB43-63F35DBA5780}" srcOrd="0" destOrd="0" presId="urn:microsoft.com/office/officeart/2005/8/layout/process1"/>
    <dgm:cxn modelId="{B24B10D9-98C1-4F48-AAF0-28EDC46D748E}" type="presOf" srcId="{06CEE467-8478-455E-8F20-4DEE220B94CD}" destId="{1D98356E-27A0-4BA7-A57B-4EF51135EE3A}" srcOrd="1" destOrd="0" presId="urn:microsoft.com/office/officeart/2005/8/layout/process1"/>
    <dgm:cxn modelId="{1967EBF5-CC9C-48FF-8511-300B9352406F}" type="presOf" srcId="{876708B2-7AD4-44BE-8C7F-6D0C39CA1747}" destId="{6436FD74-5AFA-4854-BB9E-D8D08D8086A3}" srcOrd="0" destOrd="0" presId="urn:microsoft.com/office/officeart/2005/8/layout/process1"/>
    <dgm:cxn modelId="{9B42821A-B04F-4A0F-95FF-68A3A32CB1C3}" type="presParOf" srcId="{B250AAFE-A7E2-4135-B0F3-734C4C18E331}" destId="{5A135ACF-2443-4F03-8F56-AE976CBD0275}" srcOrd="0" destOrd="0" presId="urn:microsoft.com/office/officeart/2005/8/layout/process1"/>
    <dgm:cxn modelId="{480C1CFA-CA70-49F3-90E1-B0A0B87209EC}" type="presParOf" srcId="{B250AAFE-A7E2-4135-B0F3-734C4C18E331}" destId="{4F5D4D7D-311B-48C7-AE1D-1752CEEEFD27}" srcOrd="1" destOrd="0" presId="urn:microsoft.com/office/officeart/2005/8/layout/process1"/>
    <dgm:cxn modelId="{7C25DAE1-74D0-43B1-AEBA-7432B2BCA8DD}" type="presParOf" srcId="{4F5D4D7D-311B-48C7-AE1D-1752CEEEFD27}" destId="{1D98356E-27A0-4BA7-A57B-4EF51135EE3A}" srcOrd="0" destOrd="0" presId="urn:microsoft.com/office/officeart/2005/8/layout/process1"/>
    <dgm:cxn modelId="{4DEF18A9-9B89-432A-B3F2-B64185F9E085}" type="presParOf" srcId="{B250AAFE-A7E2-4135-B0F3-734C4C18E331}" destId="{1082E590-6680-4A58-A5BC-8C58A7857339}" srcOrd="2" destOrd="0" presId="urn:microsoft.com/office/officeart/2005/8/layout/process1"/>
    <dgm:cxn modelId="{D60F1358-D396-4BD3-A0FB-21C2569BC593}" type="presParOf" srcId="{B250AAFE-A7E2-4135-B0F3-734C4C18E331}" destId="{8CC03AB2-5A21-4893-A862-47693F8A5818}" srcOrd="3" destOrd="0" presId="urn:microsoft.com/office/officeart/2005/8/layout/process1"/>
    <dgm:cxn modelId="{FCD4D858-603A-4AD0-9BE5-65B33658171C}" type="presParOf" srcId="{8CC03AB2-5A21-4893-A862-47693F8A5818}" destId="{7A48E01A-5B66-43A1-86E9-B534B27BE8EC}" srcOrd="0" destOrd="0" presId="urn:microsoft.com/office/officeart/2005/8/layout/process1"/>
    <dgm:cxn modelId="{843D00ED-E7F3-4BBA-B432-9852521ED144}" type="presParOf" srcId="{B250AAFE-A7E2-4135-B0F3-734C4C18E331}" destId="{B8AF08FC-0976-46CD-BB43-63F35DBA5780}" srcOrd="4" destOrd="0" presId="urn:microsoft.com/office/officeart/2005/8/layout/process1"/>
    <dgm:cxn modelId="{CC002D63-4753-474B-A252-4B95C5CFAB51}" type="presParOf" srcId="{B250AAFE-A7E2-4135-B0F3-734C4C18E331}" destId="{3045F56C-B965-479C-8BDD-8FD546550E4E}" srcOrd="5" destOrd="0" presId="urn:microsoft.com/office/officeart/2005/8/layout/process1"/>
    <dgm:cxn modelId="{647EB329-FD1C-4B3E-AE11-4F5E973F9019}" type="presParOf" srcId="{3045F56C-B965-479C-8BDD-8FD546550E4E}" destId="{6D85B54A-7319-4A80-9B4D-F592B678561D}" srcOrd="0" destOrd="0" presId="urn:microsoft.com/office/officeart/2005/8/layout/process1"/>
    <dgm:cxn modelId="{007828EB-83A4-4C27-AF71-7A209AFD1E76}" type="presParOf" srcId="{B250AAFE-A7E2-4135-B0F3-734C4C18E331}" destId="{6436FD74-5AFA-4854-BB9E-D8D08D8086A3}" srcOrd="6"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8566F8E-8F66-4B11-BDC1-06FECB2BDF2A}" type="doc">
      <dgm:prSet loTypeId="urn:microsoft.com/office/officeart/2005/8/layout/gear1" loCatId="process" qsTypeId="urn:microsoft.com/office/officeart/2005/8/quickstyle/simple1" qsCatId="simple" csTypeId="urn:microsoft.com/office/officeart/2005/8/colors/accent1_2" csCatId="accent1" phldr="1"/>
      <dgm:spPr/>
    </dgm:pt>
    <dgm:pt modelId="{D5E96ED6-0AC8-4FC0-BB1A-5AA474EE9D29}">
      <dgm:prSet phldrT="[Text]"/>
      <dgm:spPr/>
      <dgm:t>
        <a:bodyPr/>
        <a:lstStyle/>
        <a:p>
          <a:pPr>
            <a:buFont typeface="Symbol" panose="05050102010706020507" pitchFamily="18" charset="2"/>
            <a:buChar char=""/>
          </a:pPr>
          <a:r>
            <a:rPr lang="en-CA" b="0" dirty="0">
              <a:solidFill>
                <a:schemeClr val="bg1"/>
              </a:solidFill>
              <a:effectLst/>
              <a:latin typeface="Calibri" panose="020F0502020204030204" pitchFamily="34" charset="0"/>
              <a:ea typeface="Times New Roman" panose="02020603050405020304" pitchFamily="18" charset="0"/>
            </a:rPr>
            <a:t>Created a Frequency  column that stores invoice numbers registered to the same customer.</a:t>
          </a:r>
          <a:endParaRPr lang="en-CA" dirty="0">
            <a:solidFill>
              <a:schemeClr val="bg1"/>
            </a:solidFill>
          </a:endParaRPr>
        </a:p>
      </dgm:t>
    </dgm:pt>
    <dgm:pt modelId="{BD1F2892-38CA-4DC9-90E8-08326BD7FEC9}" type="parTrans" cxnId="{C6881AF8-73EA-4D8D-8EF0-E4AEEFD69463}">
      <dgm:prSet/>
      <dgm:spPr/>
      <dgm:t>
        <a:bodyPr/>
        <a:lstStyle/>
        <a:p>
          <a:endParaRPr lang="en-CA"/>
        </a:p>
      </dgm:t>
    </dgm:pt>
    <dgm:pt modelId="{631641F1-7792-47CB-9422-18579016E904}" type="sibTrans" cxnId="{C6881AF8-73EA-4D8D-8EF0-E4AEEFD69463}">
      <dgm:prSet/>
      <dgm:spPr/>
      <dgm:t>
        <a:bodyPr/>
        <a:lstStyle/>
        <a:p>
          <a:endParaRPr lang="en-CA"/>
        </a:p>
      </dgm:t>
    </dgm:pt>
    <dgm:pt modelId="{4A2FB3C1-11F2-4B6E-A382-1B41CB2F7718}">
      <dgm:prSet phldrT="[Text]" custT="1"/>
      <dgm:spPr/>
      <dgm:t>
        <a:bodyPr/>
        <a:lstStyle/>
        <a:p>
          <a:pPr>
            <a:buFont typeface="Symbol" panose="05050102010706020507" pitchFamily="18" charset="2"/>
            <a:buChar char=""/>
          </a:pPr>
          <a:r>
            <a:rPr lang="en-US" sz="1800" dirty="0">
              <a:solidFill>
                <a:schemeClr val="bg1"/>
              </a:solidFill>
              <a:latin typeface="Calibri" panose="020F0502020204030204" pitchFamily="34" charset="0"/>
              <a:ea typeface="Calibri" panose="020F0502020204030204" pitchFamily="34" charset="0"/>
              <a:cs typeface="Calibri" panose="020F0502020204030204" pitchFamily="34" charset="0"/>
            </a:rPr>
            <a:t>G</a:t>
          </a:r>
          <a:r>
            <a:rPr lang="en-US" sz="18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rouped number of invoices for each customer ID to calculate how many times a customer ordered through the year.</a:t>
          </a:r>
          <a:endParaRPr lang="en-CA" sz="1800" dirty="0">
            <a:solidFill>
              <a:schemeClr val="bg1"/>
            </a:solidFill>
          </a:endParaRPr>
        </a:p>
      </dgm:t>
    </dgm:pt>
    <dgm:pt modelId="{0975BF97-92BC-498D-B66F-C5257EF10508}" type="parTrans" cxnId="{927E06F8-9F1E-4C58-B035-DD49CBBB3BA1}">
      <dgm:prSet/>
      <dgm:spPr/>
      <dgm:t>
        <a:bodyPr/>
        <a:lstStyle/>
        <a:p>
          <a:endParaRPr lang="en-CA"/>
        </a:p>
      </dgm:t>
    </dgm:pt>
    <dgm:pt modelId="{342EF3A5-5B48-44DE-B5F8-318752CFC93D}" type="sibTrans" cxnId="{927E06F8-9F1E-4C58-B035-DD49CBBB3BA1}">
      <dgm:prSet/>
      <dgm:spPr/>
      <dgm:t>
        <a:bodyPr/>
        <a:lstStyle/>
        <a:p>
          <a:endParaRPr lang="en-CA"/>
        </a:p>
      </dgm:t>
    </dgm:pt>
    <dgm:pt modelId="{61C1CD03-9699-4182-9DB0-24567C204FB9}" type="pres">
      <dgm:prSet presAssocID="{48566F8E-8F66-4B11-BDC1-06FECB2BDF2A}" presName="composite" presStyleCnt="0">
        <dgm:presLayoutVars>
          <dgm:chMax val="3"/>
          <dgm:animLvl val="lvl"/>
          <dgm:resizeHandles val="exact"/>
        </dgm:presLayoutVars>
      </dgm:prSet>
      <dgm:spPr/>
    </dgm:pt>
    <dgm:pt modelId="{76B85E4B-7C17-426A-A153-57330A08861F}" type="pres">
      <dgm:prSet presAssocID="{D5E96ED6-0AC8-4FC0-BB1A-5AA474EE9D29}" presName="gear1" presStyleLbl="node1" presStyleIdx="0" presStyleCnt="2" custLinFactNeighborX="14181" custLinFactNeighborY="7194">
        <dgm:presLayoutVars>
          <dgm:chMax val="1"/>
          <dgm:bulletEnabled val="1"/>
        </dgm:presLayoutVars>
      </dgm:prSet>
      <dgm:spPr/>
    </dgm:pt>
    <dgm:pt modelId="{43CECE3C-012D-49CB-92D4-B06E89133C1E}" type="pres">
      <dgm:prSet presAssocID="{D5E96ED6-0AC8-4FC0-BB1A-5AA474EE9D29}" presName="gear1srcNode" presStyleLbl="node1" presStyleIdx="0" presStyleCnt="2"/>
      <dgm:spPr/>
    </dgm:pt>
    <dgm:pt modelId="{8447E4E4-A749-43E5-83C6-ED3D27046C15}" type="pres">
      <dgm:prSet presAssocID="{D5E96ED6-0AC8-4FC0-BB1A-5AA474EE9D29}" presName="gear1dstNode" presStyleLbl="node1" presStyleIdx="0" presStyleCnt="2"/>
      <dgm:spPr/>
    </dgm:pt>
    <dgm:pt modelId="{9F1748DD-136C-4AA5-9103-41D28459E7CB}" type="pres">
      <dgm:prSet presAssocID="{4A2FB3C1-11F2-4B6E-A382-1B41CB2F7718}" presName="gear2" presStyleLbl="node1" presStyleIdx="1" presStyleCnt="2" custScaleX="164762" custScaleY="140823">
        <dgm:presLayoutVars>
          <dgm:chMax val="1"/>
          <dgm:bulletEnabled val="1"/>
        </dgm:presLayoutVars>
      </dgm:prSet>
      <dgm:spPr/>
    </dgm:pt>
    <dgm:pt modelId="{F1C5A611-8FE8-4A16-8973-36C66C1B9FEC}" type="pres">
      <dgm:prSet presAssocID="{4A2FB3C1-11F2-4B6E-A382-1B41CB2F7718}" presName="gear2srcNode" presStyleLbl="node1" presStyleIdx="1" presStyleCnt="2"/>
      <dgm:spPr/>
    </dgm:pt>
    <dgm:pt modelId="{4B757134-AA1B-44A2-8B92-E60FB987F2C2}" type="pres">
      <dgm:prSet presAssocID="{4A2FB3C1-11F2-4B6E-A382-1B41CB2F7718}" presName="gear2dstNode" presStyleLbl="node1" presStyleIdx="1" presStyleCnt="2"/>
      <dgm:spPr/>
    </dgm:pt>
    <dgm:pt modelId="{F7CBE978-2539-4445-93CE-F6C45ABA5D8F}" type="pres">
      <dgm:prSet presAssocID="{631641F1-7792-47CB-9422-18579016E904}" presName="connector1" presStyleLbl="sibTrans2D1" presStyleIdx="0" presStyleCnt="2"/>
      <dgm:spPr/>
    </dgm:pt>
    <dgm:pt modelId="{346EE4DA-2621-4F08-A856-42B1053B68E4}" type="pres">
      <dgm:prSet presAssocID="{342EF3A5-5B48-44DE-B5F8-318752CFC93D}" presName="connector2" presStyleLbl="sibTrans2D1" presStyleIdx="1" presStyleCnt="2"/>
      <dgm:spPr/>
    </dgm:pt>
  </dgm:ptLst>
  <dgm:cxnLst>
    <dgm:cxn modelId="{C1A0EB0C-B797-43E1-BEAE-4EDB4F3B4E52}" type="presOf" srcId="{D5E96ED6-0AC8-4FC0-BB1A-5AA474EE9D29}" destId="{43CECE3C-012D-49CB-92D4-B06E89133C1E}" srcOrd="1" destOrd="0" presId="urn:microsoft.com/office/officeart/2005/8/layout/gear1"/>
    <dgm:cxn modelId="{35B2F224-49C8-4A1B-AF68-C0D8A6CC76EB}" type="presOf" srcId="{4A2FB3C1-11F2-4B6E-A382-1B41CB2F7718}" destId="{F1C5A611-8FE8-4A16-8973-36C66C1B9FEC}" srcOrd="1" destOrd="0" presId="urn:microsoft.com/office/officeart/2005/8/layout/gear1"/>
    <dgm:cxn modelId="{161BCD54-57AA-46EA-BAB5-851798279CDD}" type="presOf" srcId="{D5E96ED6-0AC8-4FC0-BB1A-5AA474EE9D29}" destId="{8447E4E4-A749-43E5-83C6-ED3D27046C15}" srcOrd="2" destOrd="0" presId="urn:microsoft.com/office/officeart/2005/8/layout/gear1"/>
    <dgm:cxn modelId="{1C2B1D7B-CC2C-4427-85FB-F96FA24C4657}" type="presOf" srcId="{D5E96ED6-0AC8-4FC0-BB1A-5AA474EE9D29}" destId="{76B85E4B-7C17-426A-A153-57330A08861F}" srcOrd="0" destOrd="0" presId="urn:microsoft.com/office/officeart/2005/8/layout/gear1"/>
    <dgm:cxn modelId="{14D40C94-F86D-4B1B-8FD5-EA852497E2DF}" type="presOf" srcId="{342EF3A5-5B48-44DE-B5F8-318752CFC93D}" destId="{346EE4DA-2621-4F08-A856-42B1053B68E4}" srcOrd="0" destOrd="0" presId="urn:microsoft.com/office/officeart/2005/8/layout/gear1"/>
    <dgm:cxn modelId="{2954C5AC-980D-44C4-A4EA-616D4B6EDDF5}" type="presOf" srcId="{4A2FB3C1-11F2-4B6E-A382-1B41CB2F7718}" destId="{9F1748DD-136C-4AA5-9103-41D28459E7CB}" srcOrd="0" destOrd="0" presId="urn:microsoft.com/office/officeart/2005/8/layout/gear1"/>
    <dgm:cxn modelId="{E2C93DB5-3ACF-445B-8EF5-473AF5616270}" type="presOf" srcId="{631641F1-7792-47CB-9422-18579016E904}" destId="{F7CBE978-2539-4445-93CE-F6C45ABA5D8F}" srcOrd="0" destOrd="0" presId="urn:microsoft.com/office/officeart/2005/8/layout/gear1"/>
    <dgm:cxn modelId="{88F288DD-B0BF-42D0-9A07-4967ED617DC5}" type="presOf" srcId="{4A2FB3C1-11F2-4B6E-A382-1B41CB2F7718}" destId="{4B757134-AA1B-44A2-8B92-E60FB987F2C2}" srcOrd="2" destOrd="0" presId="urn:microsoft.com/office/officeart/2005/8/layout/gear1"/>
    <dgm:cxn modelId="{18003CDE-7A22-411C-8F00-96DCBC20828D}" type="presOf" srcId="{48566F8E-8F66-4B11-BDC1-06FECB2BDF2A}" destId="{61C1CD03-9699-4182-9DB0-24567C204FB9}" srcOrd="0" destOrd="0" presId="urn:microsoft.com/office/officeart/2005/8/layout/gear1"/>
    <dgm:cxn modelId="{927E06F8-9F1E-4C58-B035-DD49CBBB3BA1}" srcId="{48566F8E-8F66-4B11-BDC1-06FECB2BDF2A}" destId="{4A2FB3C1-11F2-4B6E-A382-1B41CB2F7718}" srcOrd="1" destOrd="0" parTransId="{0975BF97-92BC-498D-B66F-C5257EF10508}" sibTransId="{342EF3A5-5B48-44DE-B5F8-318752CFC93D}"/>
    <dgm:cxn modelId="{C6881AF8-73EA-4D8D-8EF0-E4AEEFD69463}" srcId="{48566F8E-8F66-4B11-BDC1-06FECB2BDF2A}" destId="{D5E96ED6-0AC8-4FC0-BB1A-5AA474EE9D29}" srcOrd="0" destOrd="0" parTransId="{BD1F2892-38CA-4DC9-90E8-08326BD7FEC9}" sibTransId="{631641F1-7792-47CB-9422-18579016E904}"/>
    <dgm:cxn modelId="{A505C143-CA4E-4189-BE41-9FC2D10F9CB0}" type="presParOf" srcId="{61C1CD03-9699-4182-9DB0-24567C204FB9}" destId="{76B85E4B-7C17-426A-A153-57330A08861F}" srcOrd="0" destOrd="0" presId="urn:microsoft.com/office/officeart/2005/8/layout/gear1"/>
    <dgm:cxn modelId="{A7596BA4-C48F-431B-A45B-77E6431E890F}" type="presParOf" srcId="{61C1CD03-9699-4182-9DB0-24567C204FB9}" destId="{43CECE3C-012D-49CB-92D4-B06E89133C1E}" srcOrd="1" destOrd="0" presId="urn:microsoft.com/office/officeart/2005/8/layout/gear1"/>
    <dgm:cxn modelId="{36275567-012A-494D-B6D0-D61F43C23477}" type="presParOf" srcId="{61C1CD03-9699-4182-9DB0-24567C204FB9}" destId="{8447E4E4-A749-43E5-83C6-ED3D27046C15}" srcOrd="2" destOrd="0" presId="urn:microsoft.com/office/officeart/2005/8/layout/gear1"/>
    <dgm:cxn modelId="{E4D48151-E46D-40FB-BC55-B69A4DDE375A}" type="presParOf" srcId="{61C1CD03-9699-4182-9DB0-24567C204FB9}" destId="{9F1748DD-136C-4AA5-9103-41D28459E7CB}" srcOrd="3" destOrd="0" presId="urn:microsoft.com/office/officeart/2005/8/layout/gear1"/>
    <dgm:cxn modelId="{A725AF84-0663-4BB7-A12C-37666BC99083}" type="presParOf" srcId="{61C1CD03-9699-4182-9DB0-24567C204FB9}" destId="{F1C5A611-8FE8-4A16-8973-36C66C1B9FEC}" srcOrd="4" destOrd="0" presId="urn:microsoft.com/office/officeart/2005/8/layout/gear1"/>
    <dgm:cxn modelId="{0830F6FE-84CE-4FAE-B478-919928A4F143}" type="presParOf" srcId="{61C1CD03-9699-4182-9DB0-24567C204FB9}" destId="{4B757134-AA1B-44A2-8B92-E60FB987F2C2}" srcOrd="5" destOrd="0" presId="urn:microsoft.com/office/officeart/2005/8/layout/gear1"/>
    <dgm:cxn modelId="{C51827B3-9022-47C3-887D-3A1E123F0A06}" type="presParOf" srcId="{61C1CD03-9699-4182-9DB0-24567C204FB9}" destId="{F7CBE978-2539-4445-93CE-F6C45ABA5D8F}" srcOrd="6" destOrd="0" presId="urn:microsoft.com/office/officeart/2005/8/layout/gear1"/>
    <dgm:cxn modelId="{E5FED96E-8419-4401-9F7A-54B85EEAC873}" type="presParOf" srcId="{61C1CD03-9699-4182-9DB0-24567C204FB9}" destId="{346EE4DA-2621-4F08-A856-42B1053B68E4}" srcOrd="7" destOrd="0" presId="urn:microsoft.com/office/officeart/2005/8/layout/gear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3E4A5DA-7216-4A71-B394-2DD8CD88D468}" type="doc">
      <dgm:prSet loTypeId="urn:microsoft.com/office/officeart/2011/layout/CircleProcess" loCatId="process" qsTypeId="urn:microsoft.com/office/officeart/2005/8/quickstyle/simple1" qsCatId="simple" csTypeId="urn:microsoft.com/office/officeart/2005/8/colors/accent1_2" csCatId="accent1" phldr="1"/>
      <dgm:spPr/>
    </dgm:pt>
    <dgm:pt modelId="{B12F0F6D-4E12-4C35-BEF1-CD4F7DA82A09}">
      <dgm:prSet phldrT="[Text]"/>
      <dgm:spPr/>
      <dgm:t>
        <a:bodyPr/>
        <a:lstStyle/>
        <a:p>
          <a:pPr>
            <a:buFont typeface="Symbol" panose="05050102010706020507" pitchFamily="18" charset="2"/>
            <a:buChar char=""/>
          </a:pPr>
          <a:r>
            <a:rPr lang="en-US" dirty="0">
              <a:latin typeface="Calibri" panose="020F0502020204030204" pitchFamily="34" charset="0"/>
              <a:ea typeface="Calibri" panose="020F0502020204030204" pitchFamily="34" charset="0"/>
              <a:cs typeface="Calibri" panose="020F0502020204030204" pitchFamily="34" charset="0"/>
            </a:rPr>
            <a:t>C</a:t>
          </a:r>
          <a:r>
            <a:rPr lang="en-US" dirty="0">
              <a:effectLst/>
              <a:latin typeface="Calibri" panose="020F0502020204030204" pitchFamily="34" charset="0"/>
              <a:ea typeface="Calibri" panose="020F0502020204030204" pitchFamily="34" charset="0"/>
              <a:cs typeface="Calibri" panose="020F0502020204030204" pitchFamily="34" charset="0"/>
            </a:rPr>
            <a:t>reate a new column named ‘Total Cost’ to have a total price for invoices per customer. </a:t>
          </a:r>
          <a:endParaRPr lang="en-CA" dirty="0"/>
        </a:p>
      </dgm:t>
    </dgm:pt>
    <dgm:pt modelId="{7DDA4905-7EDF-4F89-926A-0CA082F33B5B}" type="parTrans" cxnId="{3428716D-FCD4-418C-A769-DB51104A2E5C}">
      <dgm:prSet/>
      <dgm:spPr/>
      <dgm:t>
        <a:bodyPr/>
        <a:lstStyle/>
        <a:p>
          <a:endParaRPr lang="en-CA"/>
        </a:p>
      </dgm:t>
    </dgm:pt>
    <dgm:pt modelId="{3CA093C3-2F52-43FC-879E-8004AF3CB54D}" type="sibTrans" cxnId="{3428716D-FCD4-418C-A769-DB51104A2E5C}">
      <dgm:prSet/>
      <dgm:spPr/>
      <dgm:t>
        <a:bodyPr/>
        <a:lstStyle/>
        <a:p>
          <a:endParaRPr lang="en-CA"/>
        </a:p>
      </dgm:t>
    </dgm:pt>
    <dgm:pt modelId="{48E7362A-05A5-4917-9475-E7F6AE69D87E}">
      <dgm:prSet phldrT="[Text]"/>
      <dgm:spPr/>
      <dgm:t>
        <a:bodyPr/>
        <a:lstStyle/>
        <a:p>
          <a:pPr>
            <a:buFont typeface="Symbol" panose="05050102010706020507" pitchFamily="18" charset="2"/>
            <a:buChar char=""/>
          </a:pPr>
          <a:r>
            <a:rPr lang="en-US" dirty="0">
              <a:latin typeface="Calibri" panose="020F0502020204030204" pitchFamily="34" charset="0"/>
              <a:ea typeface="Calibri" panose="020F0502020204030204" pitchFamily="34" charset="0"/>
              <a:cs typeface="Calibri" panose="020F0502020204030204" pitchFamily="34" charset="0"/>
            </a:rPr>
            <a:t>Total Cost=</a:t>
          </a:r>
          <a:r>
            <a:rPr lang="en-US" dirty="0">
              <a:effectLst/>
              <a:latin typeface="Calibri" panose="020F0502020204030204" pitchFamily="34" charset="0"/>
              <a:ea typeface="Calibri" panose="020F0502020204030204" pitchFamily="34" charset="0"/>
              <a:cs typeface="Calibri" panose="020F0502020204030204" pitchFamily="34" charset="0"/>
            </a:rPr>
            <a:t> Quantity*Price</a:t>
          </a:r>
          <a:endParaRPr lang="en-CA" dirty="0"/>
        </a:p>
      </dgm:t>
    </dgm:pt>
    <dgm:pt modelId="{1269466B-4417-4694-9C64-D4D785C3F34F}" type="parTrans" cxnId="{C5490D7D-8EF5-4436-99B5-3F134D9961BC}">
      <dgm:prSet/>
      <dgm:spPr/>
      <dgm:t>
        <a:bodyPr/>
        <a:lstStyle/>
        <a:p>
          <a:endParaRPr lang="en-CA"/>
        </a:p>
      </dgm:t>
    </dgm:pt>
    <dgm:pt modelId="{0FCD0F41-A628-4C9A-B121-F074A2C742B5}" type="sibTrans" cxnId="{C5490D7D-8EF5-4436-99B5-3F134D9961BC}">
      <dgm:prSet/>
      <dgm:spPr/>
      <dgm:t>
        <a:bodyPr/>
        <a:lstStyle/>
        <a:p>
          <a:endParaRPr lang="en-CA"/>
        </a:p>
      </dgm:t>
    </dgm:pt>
    <dgm:pt modelId="{C5933CA4-A9FC-41E9-9E28-D80B1A34EAA7}">
      <dgm:prSet phldrT="[Text]"/>
      <dgm:spPr/>
      <dgm:t>
        <a:bodyPr/>
        <a:lstStyle/>
        <a:p>
          <a:pPr>
            <a:buFont typeface="Symbol" panose="05050102010706020507" pitchFamily="18" charset="2"/>
            <a:buChar char=""/>
          </a:pPr>
          <a:r>
            <a:rPr lang="en-US" dirty="0">
              <a:latin typeface="Calibri" panose="020F0502020204030204" pitchFamily="34" charset="0"/>
              <a:ea typeface="Calibri" panose="020F0502020204030204" pitchFamily="34" charset="0"/>
              <a:cs typeface="Calibri" panose="020F0502020204030204" pitchFamily="34" charset="0"/>
            </a:rPr>
            <a:t>Calculate aggregate of total cost and group them by </a:t>
          </a:r>
          <a:r>
            <a:rPr lang="en-US" dirty="0" err="1">
              <a:latin typeface="Calibri" panose="020F0502020204030204" pitchFamily="34" charset="0"/>
              <a:ea typeface="Calibri" panose="020F0502020204030204" pitchFamily="34" charset="0"/>
              <a:cs typeface="Calibri" panose="020F0502020204030204" pitchFamily="34" charset="0"/>
            </a:rPr>
            <a:t>CustomerID</a:t>
          </a:r>
          <a:r>
            <a:rPr lang="en-US" dirty="0">
              <a:latin typeface="Calibri" panose="020F0502020204030204" pitchFamily="34" charset="0"/>
              <a:ea typeface="Calibri" panose="020F0502020204030204" pitchFamily="34" charset="0"/>
              <a:cs typeface="Calibri" panose="020F0502020204030204" pitchFamily="34" charset="0"/>
            </a:rPr>
            <a:t> to find amount of money spent by each customer.</a:t>
          </a:r>
          <a:endParaRPr lang="en-CA" dirty="0"/>
        </a:p>
      </dgm:t>
    </dgm:pt>
    <dgm:pt modelId="{4C8DBB7F-BEDC-4E79-9E5D-87625F7B2810}" type="parTrans" cxnId="{F7E74F52-F08C-4427-99F4-0DB337C324CF}">
      <dgm:prSet/>
      <dgm:spPr/>
      <dgm:t>
        <a:bodyPr/>
        <a:lstStyle/>
        <a:p>
          <a:endParaRPr lang="en-CA"/>
        </a:p>
      </dgm:t>
    </dgm:pt>
    <dgm:pt modelId="{B1642D3A-7B4C-4EE0-B13D-D1C9BD4D9A12}" type="sibTrans" cxnId="{F7E74F52-F08C-4427-99F4-0DB337C324CF}">
      <dgm:prSet/>
      <dgm:spPr/>
      <dgm:t>
        <a:bodyPr/>
        <a:lstStyle/>
        <a:p>
          <a:endParaRPr lang="en-CA"/>
        </a:p>
      </dgm:t>
    </dgm:pt>
    <dgm:pt modelId="{3C3EDC24-AEB6-4744-BFF8-839FEC76767E}" type="pres">
      <dgm:prSet presAssocID="{73E4A5DA-7216-4A71-B394-2DD8CD88D468}" presName="Name0" presStyleCnt="0">
        <dgm:presLayoutVars>
          <dgm:chMax val="11"/>
          <dgm:chPref val="11"/>
          <dgm:dir/>
          <dgm:resizeHandles/>
        </dgm:presLayoutVars>
      </dgm:prSet>
      <dgm:spPr/>
    </dgm:pt>
    <dgm:pt modelId="{808C89D8-082F-4FBA-9397-852C11F224C2}" type="pres">
      <dgm:prSet presAssocID="{C5933CA4-A9FC-41E9-9E28-D80B1A34EAA7}" presName="Accent3" presStyleCnt="0"/>
      <dgm:spPr/>
    </dgm:pt>
    <dgm:pt modelId="{F29A6EE0-F748-4931-993C-7B48DBB9B37C}" type="pres">
      <dgm:prSet presAssocID="{C5933CA4-A9FC-41E9-9E28-D80B1A34EAA7}" presName="Accent" presStyleLbl="node1" presStyleIdx="0" presStyleCnt="3"/>
      <dgm:spPr/>
    </dgm:pt>
    <dgm:pt modelId="{238D301B-0767-442E-A0D6-CF77EC6002A6}" type="pres">
      <dgm:prSet presAssocID="{C5933CA4-A9FC-41E9-9E28-D80B1A34EAA7}" presName="ParentBackground3" presStyleCnt="0"/>
      <dgm:spPr/>
    </dgm:pt>
    <dgm:pt modelId="{74763A62-FE6B-4408-A986-6D1C7FBE4BCA}" type="pres">
      <dgm:prSet presAssocID="{C5933CA4-A9FC-41E9-9E28-D80B1A34EAA7}" presName="ParentBackground" presStyleLbl="fgAcc1" presStyleIdx="0" presStyleCnt="3"/>
      <dgm:spPr/>
    </dgm:pt>
    <dgm:pt modelId="{49E0A522-D7F3-4917-8654-285B70AC62EF}" type="pres">
      <dgm:prSet presAssocID="{C5933CA4-A9FC-41E9-9E28-D80B1A34EAA7}" presName="Parent3" presStyleLbl="revTx" presStyleIdx="0" presStyleCnt="0">
        <dgm:presLayoutVars>
          <dgm:chMax val="1"/>
          <dgm:chPref val="1"/>
          <dgm:bulletEnabled val="1"/>
        </dgm:presLayoutVars>
      </dgm:prSet>
      <dgm:spPr/>
    </dgm:pt>
    <dgm:pt modelId="{9177BB25-156F-433D-A145-D5CE3FFE1D0A}" type="pres">
      <dgm:prSet presAssocID="{48E7362A-05A5-4917-9475-E7F6AE69D87E}" presName="Accent2" presStyleCnt="0"/>
      <dgm:spPr/>
    </dgm:pt>
    <dgm:pt modelId="{2F17E2C7-7EDD-4517-BD15-944FD8F3A81A}" type="pres">
      <dgm:prSet presAssocID="{48E7362A-05A5-4917-9475-E7F6AE69D87E}" presName="Accent" presStyleLbl="node1" presStyleIdx="1" presStyleCnt="3"/>
      <dgm:spPr/>
    </dgm:pt>
    <dgm:pt modelId="{AF513C39-455D-45A9-8BE7-4146F3118534}" type="pres">
      <dgm:prSet presAssocID="{48E7362A-05A5-4917-9475-E7F6AE69D87E}" presName="ParentBackground2" presStyleCnt="0"/>
      <dgm:spPr/>
    </dgm:pt>
    <dgm:pt modelId="{BB96CBC3-270A-47A8-85B1-CFC50F5614E5}" type="pres">
      <dgm:prSet presAssocID="{48E7362A-05A5-4917-9475-E7F6AE69D87E}" presName="ParentBackground" presStyleLbl="fgAcc1" presStyleIdx="1" presStyleCnt="3"/>
      <dgm:spPr/>
    </dgm:pt>
    <dgm:pt modelId="{9E580D50-0E5F-4777-BEF2-EB1808E81738}" type="pres">
      <dgm:prSet presAssocID="{48E7362A-05A5-4917-9475-E7F6AE69D87E}" presName="Parent2" presStyleLbl="revTx" presStyleIdx="0" presStyleCnt="0">
        <dgm:presLayoutVars>
          <dgm:chMax val="1"/>
          <dgm:chPref val="1"/>
          <dgm:bulletEnabled val="1"/>
        </dgm:presLayoutVars>
      </dgm:prSet>
      <dgm:spPr/>
    </dgm:pt>
    <dgm:pt modelId="{1BE76687-80DE-402B-8F31-A8F765A180E3}" type="pres">
      <dgm:prSet presAssocID="{B12F0F6D-4E12-4C35-BEF1-CD4F7DA82A09}" presName="Accent1" presStyleCnt="0"/>
      <dgm:spPr/>
    </dgm:pt>
    <dgm:pt modelId="{C75B12D0-A1E1-450B-B965-9800BABF9D06}" type="pres">
      <dgm:prSet presAssocID="{B12F0F6D-4E12-4C35-BEF1-CD4F7DA82A09}" presName="Accent" presStyleLbl="node1" presStyleIdx="2" presStyleCnt="3"/>
      <dgm:spPr/>
    </dgm:pt>
    <dgm:pt modelId="{4F2704D0-BC97-465C-9737-A67B6686CB25}" type="pres">
      <dgm:prSet presAssocID="{B12F0F6D-4E12-4C35-BEF1-CD4F7DA82A09}" presName="ParentBackground1" presStyleCnt="0"/>
      <dgm:spPr/>
    </dgm:pt>
    <dgm:pt modelId="{D213CBA6-CBDC-4C5C-9F99-094DBED9043E}" type="pres">
      <dgm:prSet presAssocID="{B12F0F6D-4E12-4C35-BEF1-CD4F7DA82A09}" presName="ParentBackground" presStyleLbl="fgAcc1" presStyleIdx="2" presStyleCnt="3"/>
      <dgm:spPr/>
    </dgm:pt>
    <dgm:pt modelId="{7C58C257-3930-44DF-B65C-CA4187C7A847}" type="pres">
      <dgm:prSet presAssocID="{B12F0F6D-4E12-4C35-BEF1-CD4F7DA82A09}" presName="Parent1" presStyleLbl="revTx" presStyleIdx="0" presStyleCnt="0">
        <dgm:presLayoutVars>
          <dgm:chMax val="1"/>
          <dgm:chPref val="1"/>
          <dgm:bulletEnabled val="1"/>
        </dgm:presLayoutVars>
      </dgm:prSet>
      <dgm:spPr/>
    </dgm:pt>
  </dgm:ptLst>
  <dgm:cxnLst>
    <dgm:cxn modelId="{120B130A-2B80-4794-9DCD-2C3FF9B71FB8}" type="presOf" srcId="{B12F0F6D-4E12-4C35-BEF1-CD4F7DA82A09}" destId="{7C58C257-3930-44DF-B65C-CA4187C7A847}" srcOrd="1" destOrd="0" presId="urn:microsoft.com/office/officeart/2011/layout/CircleProcess"/>
    <dgm:cxn modelId="{7D498F15-6B62-4548-83B9-8968F6D575CF}" type="presOf" srcId="{73E4A5DA-7216-4A71-B394-2DD8CD88D468}" destId="{3C3EDC24-AEB6-4744-BFF8-839FEC76767E}" srcOrd="0" destOrd="0" presId="urn:microsoft.com/office/officeart/2011/layout/CircleProcess"/>
    <dgm:cxn modelId="{F039CD5C-9B7B-4168-8033-F70CE1F72E3C}" type="presOf" srcId="{48E7362A-05A5-4917-9475-E7F6AE69D87E}" destId="{9E580D50-0E5F-4777-BEF2-EB1808E81738}" srcOrd="1" destOrd="0" presId="urn:microsoft.com/office/officeart/2011/layout/CircleProcess"/>
    <dgm:cxn modelId="{A0569E4B-06FD-4BE3-8BF9-3DDD9226D3B0}" type="presOf" srcId="{C5933CA4-A9FC-41E9-9E28-D80B1A34EAA7}" destId="{74763A62-FE6B-4408-A986-6D1C7FBE4BCA}" srcOrd="0" destOrd="0" presId="urn:microsoft.com/office/officeart/2011/layout/CircleProcess"/>
    <dgm:cxn modelId="{3428716D-FCD4-418C-A769-DB51104A2E5C}" srcId="{73E4A5DA-7216-4A71-B394-2DD8CD88D468}" destId="{B12F0F6D-4E12-4C35-BEF1-CD4F7DA82A09}" srcOrd="0" destOrd="0" parTransId="{7DDA4905-7EDF-4F89-926A-0CA082F33B5B}" sibTransId="{3CA093C3-2F52-43FC-879E-8004AF3CB54D}"/>
    <dgm:cxn modelId="{F7E74F52-F08C-4427-99F4-0DB337C324CF}" srcId="{73E4A5DA-7216-4A71-B394-2DD8CD88D468}" destId="{C5933CA4-A9FC-41E9-9E28-D80B1A34EAA7}" srcOrd="2" destOrd="0" parTransId="{4C8DBB7F-BEDC-4E79-9E5D-87625F7B2810}" sibTransId="{B1642D3A-7B4C-4EE0-B13D-D1C9BD4D9A12}"/>
    <dgm:cxn modelId="{D895CA59-EBB5-4B8F-A1C5-807B1B6E6175}" type="presOf" srcId="{48E7362A-05A5-4917-9475-E7F6AE69D87E}" destId="{BB96CBC3-270A-47A8-85B1-CFC50F5614E5}" srcOrd="0" destOrd="0" presId="urn:microsoft.com/office/officeart/2011/layout/CircleProcess"/>
    <dgm:cxn modelId="{C5490D7D-8EF5-4436-99B5-3F134D9961BC}" srcId="{73E4A5DA-7216-4A71-B394-2DD8CD88D468}" destId="{48E7362A-05A5-4917-9475-E7F6AE69D87E}" srcOrd="1" destOrd="0" parTransId="{1269466B-4417-4694-9C64-D4D785C3F34F}" sibTransId="{0FCD0F41-A628-4C9A-B121-F074A2C742B5}"/>
    <dgm:cxn modelId="{90686598-4581-4E67-8F14-1D5A52D97F10}" type="presOf" srcId="{C5933CA4-A9FC-41E9-9E28-D80B1A34EAA7}" destId="{49E0A522-D7F3-4917-8654-285B70AC62EF}" srcOrd="1" destOrd="0" presId="urn:microsoft.com/office/officeart/2011/layout/CircleProcess"/>
    <dgm:cxn modelId="{1713F0B8-777B-4F88-80D6-33D1C5B92D4C}" type="presOf" srcId="{B12F0F6D-4E12-4C35-BEF1-CD4F7DA82A09}" destId="{D213CBA6-CBDC-4C5C-9F99-094DBED9043E}" srcOrd="0" destOrd="0" presId="urn:microsoft.com/office/officeart/2011/layout/CircleProcess"/>
    <dgm:cxn modelId="{CB714E0A-0F31-4BD5-8CC9-D00B5F31DA7D}" type="presParOf" srcId="{3C3EDC24-AEB6-4744-BFF8-839FEC76767E}" destId="{808C89D8-082F-4FBA-9397-852C11F224C2}" srcOrd="0" destOrd="0" presId="urn:microsoft.com/office/officeart/2011/layout/CircleProcess"/>
    <dgm:cxn modelId="{F9765879-49F0-487E-AF12-4C8B38B3865A}" type="presParOf" srcId="{808C89D8-082F-4FBA-9397-852C11F224C2}" destId="{F29A6EE0-F748-4931-993C-7B48DBB9B37C}" srcOrd="0" destOrd="0" presId="urn:microsoft.com/office/officeart/2011/layout/CircleProcess"/>
    <dgm:cxn modelId="{B7F703D9-54C5-4D7C-86D8-DA96AFF417F3}" type="presParOf" srcId="{3C3EDC24-AEB6-4744-BFF8-839FEC76767E}" destId="{238D301B-0767-442E-A0D6-CF77EC6002A6}" srcOrd="1" destOrd="0" presId="urn:microsoft.com/office/officeart/2011/layout/CircleProcess"/>
    <dgm:cxn modelId="{6B5081F0-ACE6-49F0-8605-BAC5EECEB734}" type="presParOf" srcId="{238D301B-0767-442E-A0D6-CF77EC6002A6}" destId="{74763A62-FE6B-4408-A986-6D1C7FBE4BCA}" srcOrd="0" destOrd="0" presId="urn:microsoft.com/office/officeart/2011/layout/CircleProcess"/>
    <dgm:cxn modelId="{B384AC04-D445-4A8B-B0E0-B7CF0B61FDD4}" type="presParOf" srcId="{3C3EDC24-AEB6-4744-BFF8-839FEC76767E}" destId="{49E0A522-D7F3-4917-8654-285B70AC62EF}" srcOrd="2" destOrd="0" presId="urn:microsoft.com/office/officeart/2011/layout/CircleProcess"/>
    <dgm:cxn modelId="{4A1241E9-8216-4C58-A769-2D5A613D63EF}" type="presParOf" srcId="{3C3EDC24-AEB6-4744-BFF8-839FEC76767E}" destId="{9177BB25-156F-433D-A145-D5CE3FFE1D0A}" srcOrd="3" destOrd="0" presId="urn:microsoft.com/office/officeart/2011/layout/CircleProcess"/>
    <dgm:cxn modelId="{E2B44FD6-4A22-4642-8C3F-DD7DC1BF5143}" type="presParOf" srcId="{9177BB25-156F-433D-A145-D5CE3FFE1D0A}" destId="{2F17E2C7-7EDD-4517-BD15-944FD8F3A81A}" srcOrd="0" destOrd="0" presId="urn:microsoft.com/office/officeart/2011/layout/CircleProcess"/>
    <dgm:cxn modelId="{97685315-3D35-46DF-9E11-C524E27E4202}" type="presParOf" srcId="{3C3EDC24-AEB6-4744-BFF8-839FEC76767E}" destId="{AF513C39-455D-45A9-8BE7-4146F3118534}" srcOrd="4" destOrd="0" presId="urn:microsoft.com/office/officeart/2011/layout/CircleProcess"/>
    <dgm:cxn modelId="{0B23CD77-D17D-48C7-8815-8A917E62A61D}" type="presParOf" srcId="{AF513C39-455D-45A9-8BE7-4146F3118534}" destId="{BB96CBC3-270A-47A8-85B1-CFC50F5614E5}" srcOrd="0" destOrd="0" presId="urn:microsoft.com/office/officeart/2011/layout/CircleProcess"/>
    <dgm:cxn modelId="{2E6F61A6-BF73-479D-BC07-365E677AB335}" type="presParOf" srcId="{3C3EDC24-AEB6-4744-BFF8-839FEC76767E}" destId="{9E580D50-0E5F-4777-BEF2-EB1808E81738}" srcOrd="5" destOrd="0" presId="urn:microsoft.com/office/officeart/2011/layout/CircleProcess"/>
    <dgm:cxn modelId="{635EECCA-8A2C-4FF9-BA6D-A217E34A270F}" type="presParOf" srcId="{3C3EDC24-AEB6-4744-BFF8-839FEC76767E}" destId="{1BE76687-80DE-402B-8F31-A8F765A180E3}" srcOrd="6" destOrd="0" presId="urn:microsoft.com/office/officeart/2011/layout/CircleProcess"/>
    <dgm:cxn modelId="{26A0734D-FCA9-471F-AFD4-6E529E450764}" type="presParOf" srcId="{1BE76687-80DE-402B-8F31-A8F765A180E3}" destId="{C75B12D0-A1E1-450B-B965-9800BABF9D06}" srcOrd="0" destOrd="0" presId="urn:microsoft.com/office/officeart/2011/layout/CircleProcess"/>
    <dgm:cxn modelId="{88353440-03DB-48E5-BA1B-B2D37029E478}" type="presParOf" srcId="{3C3EDC24-AEB6-4744-BFF8-839FEC76767E}" destId="{4F2704D0-BC97-465C-9737-A67B6686CB25}" srcOrd="7" destOrd="0" presId="urn:microsoft.com/office/officeart/2011/layout/CircleProcess"/>
    <dgm:cxn modelId="{06F83D75-1B1E-4A20-ACFA-DAA9543A3898}" type="presParOf" srcId="{4F2704D0-BC97-465C-9737-A67B6686CB25}" destId="{D213CBA6-CBDC-4C5C-9F99-094DBED9043E}" srcOrd="0" destOrd="0" presId="urn:microsoft.com/office/officeart/2011/layout/CircleProcess"/>
    <dgm:cxn modelId="{B5CBA165-63BE-4597-BD41-8E8A6B3C9B1C}" type="presParOf" srcId="{3C3EDC24-AEB6-4744-BFF8-839FEC76767E}" destId="{7C58C257-3930-44DF-B65C-CA4187C7A847}" srcOrd="8" destOrd="0" presId="urn:microsoft.com/office/officeart/2011/layout/Circle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007AFBE-5942-4F21-BDF8-B9DDC92A48FC}">
      <dsp:nvSpPr>
        <dsp:cNvPr id="0" name=""/>
        <dsp:cNvSpPr/>
      </dsp:nvSpPr>
      <dsp:spPr>
        <a:xfrm rot="5400000">
          <a:off x="-172887" y="175179"/>
          <a:ext cx="1152581" cy="806807"/>
        </a:xfrm>
        <a:prstGeom prst="chevron">
          <a:avLst/>
        </a:prstGeom>
        <a:solidFill>
          <a:schemeClr val="accent1">
            <a:lumMod val="20000"/>
            <a:lumOff val="8000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endParaRPr lang="en-CA" sz="2200" kern="1200" dirty="0"/>
        </a:p>
      </dsp:txBody>
      <dsp:txXfrm rot="-5400000">
        <a:off x="1" y="405696"/>
        <a:ext cx="806807" cy="345774"/>
      </dsp:txXfrm>
    </dsp:sp>
    <dsp:sp modelId="{1A215E7C-1C58-4D90-8B3C-A7C8851C4742}">
      <dsp:nvSpPr>
        <dsp:cNvPr id="0" name=""/>
        <dsp:cNvSpPr/>
      </dsp:nvSpPr>
      <dsp:spPr>
        <a:xfrm rot="5400000">
          <a:off x="4213331" y="-3302564"/>
          <a:ext cx="508145" cy="7321192"/>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3576" tIns="14605" rIns="14605" bIns="14605" numCol="1" spcCol="1270" anchor="ctr" anchorCtr="0">
          <a:noAutofit/>
        </a:bodyPr>
        <a:lstStyle/>
        <a:p>
          <a:pPr marL="228600" lvl="1" indent="-228600" algn="l" defTabSz="1022350">
            <a:lnSpc>
              <a:spcPct val="90000"/>
            </a:lnSpc>
            <a:spcBef>
              <a:spcPct val="0"/>
            </a:spcBef>
            <a:spcAft>
              <a:spcPct val="15000"/>
            </a:spcAft>
            <a:buNone/>
          </a:pPr>
          <a:r>
            <a:rPr lang="en-CA" sz="2300" kern="1200" dirty="0"/>
            <a:t>Objective</a:t>
          </a:r>
        </a:p>
      </dsp:txBody>
      <dsp:txXfrm rot="-5400000">
        <a:off x="806808" y="128765"/>
        <a:ext cx="7296386" cy="458533"/>
      </dsp:txXfrm>
    </dsp:sp>
    <dsp:sp modelId="{8A2E6DB1-49C0-423C-9AAD-F71013C8CAE9}">
      <dsp:nvSpPr>
        <dsp:cNvPr id="0" name=""/>
        <dsp:cNvSpPr/>
      </dsp:nvSpPr>
      <dsp:spPr>
        <a:xfrm rot="5400000">
          <a:off x="-157972" y="1195667"/>
          <a:ext cx="1122752" cy="806807"/>
        </a:xfrm>
        <a:prstGeom prst="chevron">
          <a:avLst/>
        </a:prstGeom>
        <a:solidFill>
          <a:schemeClr val="accent1">
            <a:lumMod val="40000"/>
            <a:lumOff val="6000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endParaRPr lang="en-CA" sz="2000" kern="1200" dirty="0"/>
        </a:p>
      </dsp:txBody>
      <dsp:txXfrm rot="-5400000">
        <a:off x="1" y="1441099"/>
        <a:ext cx="806807" cy="315945"/>
      </dsp:txXfrm>
    </dsp:sp>
    <dsp:sp modelId="{2345103B-FEDE-4D4D-9722-B7D6259B4B92}">
      <dsp:nvSpPr>
        <dsp:cNvPr id="0" name=""/>
        <dsp:cNvSpPr/>
      </dsp:nvSpPr>
      <dsp:spPr>
        <a:xfrm rot="5400000">
          <a:off x="4211233" y="-2248313"/>
          <a:ext cx="512340" cy="7321192"/>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3576" tIns="14605" rIns="14605" bIns="14605" numCol="1" spcCol="1270" anchor="ctr" anchorCtr="0">
          <a:noAutofit/>
        </a:bodyPr>
        <a:lstStyle/>
        <a:p>
          <a:pPr marL="228600" lvl="1" indent="-228600" algn="l" defTabSz="1022350">
            <a:lnSpc>
              <a:spcPct val="90000"/>
            </a:lnSpc>
            <a:spcBef>
              <a:spcPct val="0"/>
            </a:spcBef>
            <a:spcAft>
              <a:spcPct val="15000"/>
            </a:spcAft>
            <a:buFontTx/>
            <a:buNone/>
          </a:pPr>
          <a:r>
            <a:rPr lang="en-CA" sz="2300" kern="1200" dirty="0"/>
            <a:t>Data Understanding</a:t>
          </a:r>
        </a:p>
      </dsp:txBody>
      <dsp:txXfrm rot="-5400000">
        <a:off x="806807" y="1181123"/>
        <a:ext cx="7296182" cy="462320"/>
      </dsp:txXfrm>
    </dsp:sp>
    <dsp:sp modelId="{DBE64BB1-7571-4BE0-AB9A-0742CA49E308}">
      <dsp:nvSpPr>
        <dsp:cNvPr id="0" name=""/>
        <dsp:cNvSpPr/>
      </dsp:nvSpPr>
      <dsp:spPr>
        <a:xfrm rot="5400000">
          <a:off x="-172887" y="2216154"/>
          <a:ext cx="1152581" cy="806807"/>
        </a:xfrm>
        <a:prstGeom prst="chevron">
          <a:avLst/>
        </a:prstGeom>
        <a:solidFill>
          <a:schemeClr val="accent1">
            <a:lumMod val="60000"/>
            <a:lumOff val="4000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endParaRPr lang="en-CA" sz="2200" kern="1200" dirty="0"/>
        </a:p>
      </dsp:txBody>
      <dsp:txXfrm rot="-5400000">
        <a:off x="1" y="2446671"/>
        <a:ext cx="806807" cy="345774"/>
      </dsp:txXfrm>
    </dsp:sp>
    <dsp:sp modelId="{19E8C1AB-B2C2-4767-80F5-95CA2781D229}">
      <dsp:nvSpPr>
        <dsp:cNvPr id="0" name=""/>
        <dsp:cNvSpPr/>
      </dsp:nvSpPr>
      <dsp:spPr>
        <a:xfrm rot="5400000">
          <a:off x="4227041" y="-1242740"/>
          <a:ext cx="480725" cy="7321192"/>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3576" tIns="14605" rIns="14605" bIns="14605" numCol="1" spcCol="1270" anchor="ctr" anchorCtr="0">
          <a:noAutofit/>
        </a:bodyPr>
        <a:lstStyle/>
        <a:p>
          <a:pPr marL="228600" lvl="1" indent="-228600" algn="l" defTabSz="1022350">
            <a:lnSpc>
              <a:spcPct val="90000"/>
            </a:lnSpc>
            <a:spcBef>
              <a:spcPct val="0"/>
            </a:spcBef>
            <a:spcAft>
              <a:spcPct val="15000"/>
            </a:spcAft>
            <a:buNone/>
          </a:pPr>
          <a:r>
            <a:rPr lang="en-CA" sz="2300" kern="1200" dirty="0"/>
            <a:t>Data Cleaning and Preparation</a:t>
          </a:r>
        </a:p>
      </dsp:txBody>
      <dsp:txXfrm rot="-5400000">
        <a:off x="806808" y="2200960"/>
        <a:ext cx="7297725" cy="433791"/>
      </dsp:txXfrm>
    </dsp:sp>
    <dsp:sp modelId="{C6D13547-3A48-4EA3-952C-1CE2E8CF7014}">
      <dsp:nvSpPr>
        <dsp:cNvPr id="0" name=""/>
        <dsp:cNvSpPr/>
      </dsp:nvSpPr>
      <dsp:spPr>
        <a:xfrm rot="5400000">
          <a:off x="-172887" y="3251556"/>
          <a:ext cx="1152581" cy="806807"/>
        </a:xfrm>
        <a:prstGeom prst="chevron">
          <a:avLst/>
        </a:prstGeom>
        <a:solidFill>
          <a:schemeClr val="accent1">
            <a:lumMod val="7500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endParaRPr lang="en-CA" sz="2200" kern="1200" dirty="0"/>
        </a:p>
      </dsp:txBody>
      <dsp:txXfrm rot="-5400000">
        <a:off x="1" y="3482073"/>
        <a:ext cx="806807" cy="345774"/>
      </dsp:txXfrm>
    </dsp:sp>
    <dsp:sp modelId="{6222886F-A66A-447E-9C01-7BE2E75FC399}">
      <dsp:nvSpPr>
        <dsp:cNvPr id="0" name=""/>
        <dsp:cNvSpPr/>
      </dsp:nvSpPr>
      <dsp:spPr>
        <a:xfrm rot="5400000">
          <a:off x="4224988" y="-207338"/>
          <a:ext cx="484830" cy="7321192"/>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3576" tIns="14605" rIns="14605" bIns="14605" numCol="1" spcCol="1270" anchor="ctr" anchorCtr="0">
          <a:noAutofit/>
        </a:bodyPr>
        <a:lstStyle/>
        <a:p>
          <a:pPr marL="228600" lvl="1" indent="-228600" algn="l" defTabSz="1022350">
            <a:lnSpc>
              <a:spcPct val="90000"/>
            </a:lnSpc>
            <a:spcBef>
              <a:spcPct val="0"/>
            </a:spcBef>
            <a:spcAft>
              <a:spcPct val="15000"/>
            </a:spcAft>
            <a:buNone/>
          </a:pPr>
          <a:r>
            <a:rPr lang="en-CA" sz="2300" kern="1200" dirty="0"/>
            <a:t>Data Analysis</a:t>
          </a:r>
        </a:p>
      </dsp:txBody>
      <dsp:txXfrm rot="-5400000">
        <a:off x="806808" y="3234509"/>
        <a:ext cx="7297525" cy="437496"/>
      </dsp:txXfrm>
    </dsp:sp>
    <dsp:sp modelId="{CDE846B3-EA6A-4A57-8B24-1353E5029D2E}">
      <dsp:nvSpPr>
        <dsp:cNvPr id="0" name=""/>
        <dsp:cNvSpPr/>
      </dsp:nvSpPr>
      <dsp:spPr>
        <a:xfrm rot="5400000">
          <a:off x="-172887" y="4286957"/>
          <a:ext cx="1152581" cy="806807"/>
        </a:xfrm>
        <a:prstGeom prst="chevron">
          <a:avLst/>
        </a:prstGeom>
        <a:solidFill>
          <a:schemeClr val="accent1">
            <a:lumMod val="5000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endParaRPr lang="en-CA" sz="2200" kern="1200" dirty="0"/>
        </a:p>
      </dsp:txBody>
      <dsp:txXfrm rot="-5400000">
        <a:off x="1" y="4517474"/>
        <a:ext cx="806807" cy="345774"/>
      </dsp:txXfrm>
    </dsp:sp>
    <dsp:sp modelId="{1A5CC67D-981A-48DE-8698-B37690C0382D}">
      <dsp:nvSpPr>
        <dsp:cNvPr id="0" name=""/>
        <dsp:cNvSpPr/>
      </dsp:nvSpPr>
      <dsp:spPr>
        <a:xfrm rot="5400000">
          <a:off x="4267594" y="828063"/>
          <a:ext cx="399619" cy="7321192"/>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3576" tIns="14605" rIns="14605" bIns="14605" numCol="1" spcCol="1270" anchor="ctr" anchorCtr="0">
          <a:noAutofit/>
        </a:bodyPr>
        <a:lstStyle/>
        <a:p>
          <a:pPr marL="228600" lvl="1" indent="-228600" algn="l" defTabSz="1022350">
            <a:lnSpc>
              <a:spcPct val="90000"/>
            </a:lnSpc>
            <a:spcBef>
              <a:spcPct val="0"/>
            </a:spcBef>
            <a:spcAft>
              <a:spcPct val="15000"/>
            </a:spcAft>
            <a:buNone/>
          </a:pPr>
          <a:r>
            <a:rPr lang="en-CA" sz="2300" kern="1200" dirty="0"/>
            <a:t>Results and Discussions</a:t>
          </a:r>
        </a:p>
      </dsp:txBody>
      <dsp:txXfrm rot="-5400000">
        <a:off x="806808" y="4308357"/>
        <a:ext cx="7301684" cy="36060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135ACF-2443-4F03-8F56-AE976CBD0275}">
      <dsp:nvSpPr>
        <dsp:cNvPr id="0" name=""/>
        <dsp:cNvSpPr/>
      </dsp:nvSpPr>
      <dsp:spPr>
        <a:xfrm>
          <a:off x="60485" y="1623014"/>
          <a:ext cx="2102588" cy="1827617"/>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Font typeface="Arial" panose="020B0604020202020204" pitchFamily="34" charset="0"/>
            <a:buNone/>
          </a:pPr>
          <a:r>
            <a:rPr lang="en-CA" sz="1800" b="0" kern="1200" dirty="0">
              <a:effectLst/>
              <a:latin typeface="Calibri" panose="020F0502020204030204" pitchFamily="34" charset="0"/>
              <a:ea typeface="Times New Roman" panose="02020603050405020304" pitchFamily="18" charset="0"/>
            </a:rPr>
            <a:t>Selected a date point from which we evaluate how many days ago was the customer's last purchase.</a:t>
          </a:r>
          <a:endParaRPr lang="en-CA" sz="1800" kern="1200" dirty="0"/>
        </a:p>
      </dsp:txBody>
      <dsp:txXfrm>
        <a:off x="114014" y="1676543"/>
        <a:ext cx="1995530" cy="1720559"/>
      </dsp:txXfrm>
    </dsp:sp>
    <dsp:sp modelId="{4F5D4D7D-311B-48C7-AE1D-1752CEEEFD27}">
      <dsp:nvSpPr>
        <dsp:cNvPr id="0" name=""/>
        <dsp:cNvSpPr/>
      </dsp:nvSpPr>
      <dsp:spPr>
        <a:xfrm>
          <a:off x="2355357" y="2281867"/>
          <a:ext cx="407642" cy="50991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CA" sz="2100" kern="1200"/>
        </a:p>
      </dsp:txBody>
      <dsp:txXfrm>
        <a:off x="2355357" y="2383849"/>
        <a:ext cx="285349" cy="305948"/>
      </dsp:txXfrm>
    </dsp:sp>
    <dsp:sp modelId="{1082E590-6680-4A58-A5BC-8C58A7857339}">
      <dsp:nvSpPr>
        <dsp:cNvPr id="0" name=""/>
        <dsp:cNvSpPr/>
      </dsp:nvSpPr>
      <dsp:spPr>
        <a:xfrm>
          <a:off x="2932210" y="1605279"/>
          <a:ext cx="2056099" cy="1863087"/>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CA" sz="1800" kern="1200">
              <a:effectLst/>
              <a:latin typeface="Calibri" panose="020F0502020204030204" pitchFamily="34" charset="0"/>
              <a:ea typeface="Calibri" panose="020F0502020204030204" pitchFamily="34" charset="0"/>
            </a:rPr>
            <a:t>Created a new column ‘LastPurchaseDate’  as only date is required.</a:t>
          </a:r>
          <a:endParaRPr lang="en-CA" sz="1800" kern="1200" dirty="0"/>
        </a:p>
      </dsp:txBody>
      <dsp:txXfrm>
        <a:off x="2986778" y="1659847"/>
        <a:ext cx="1946963" cy="1753951"/>
      </dsp:txXfrm>
    </dsp:sp>
    <dsp:sp modelId="{8CC03AB2-5A21-4893-A862-47693F8A5818}">
      <dsp:nvSpPr>
        <dsp:cNvPr id="0" name=""/>
        <dsp:cNvSpPr/>
      </dsp:nvSpPr>
      <dsp:spPr>
        <a:xfrm>
          <a:off x="5193920" y="2281867"/>
          <a:ext cx="435893" cy="50991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CA" sz="2100" kern="1200"/>
        </a:p>
      </dsp:txBody>
      <dsp:txXfrm>
        <a:off x="5193920" y="2383849"/>
        <a:ext cx="305125" cy="305948"/>
      </dsp:txXfrm>
    </dsp:sp>
    <dsp:sp modelId="{B8AF08FC-0976-46CD-BB43-63F35DBA5780}">
      <dsp:nvSpPr>
        <dsp:cNvPr id="0" name=""/>
        <dsp:cNvSpPr/>
      </dsp:nvSpPr>
      <dsp:spPr>
        <a:xfrm>
          <a:off x="5810750" y="1598589"/>
          <a:ext cx="2056099" cy="1876467"/>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Font typeface="Arial" panose="020B0604020202020204" pitchFamily="34" charset="0"/>
            <a:buNone/>
          </a:pPr>
          <a:r>
            <a:rPr lang="en-CA" sz="1800" kern="1200" dirty="0">
              <a:latin typeface="Calibri" panose="020F0502020204030204" pitchFamily="34" charset="0"/>
              <a:ea typeface="Calibri" panose="020F0502020204030204" pitchFamily="34" charset="0"/>
            </a:rPr>
            <a:t>G</a:t>
          </a:r>
          <a:r>
            <a:rPr lang="en-CA" sz="1800" kern="1200" dirty="0">
              <a:effectLst/>
              <a:latin typeface="Calibri" panose="020F0502020204030204" pitchFamily="34" charset="0"/>
              <a:ea typeface="Calibri" panose="020F0502020204030204" pitchFamily="34" charset="0"/>
            </a:rPr>
            <a:t>rouped customers by </a:t>
          </a:r>
          <a:r>
            <a:rPr lang="en-CA" sz="1800" kern="1200" dirty="0" err="1">
              <a:effectLst/>
              <a:latin typeface="Calibri" panose="020F0502020204030204" pitchFamily="34" charset="0"/>
              <a:ea typeface="Calibri" panose="020F0502020204030204" pitchFamily="34" charset="0"/>
            </a:rPr>
            <a:t>CustomerID</a:t>
          </a:r>
          <a:r>
            <a:rPr lang="en-CA" sz="1800" kern="1200" dirty="0">
              <a:effectLst/>
              <a:latin typeface="Calibri" panose="020F0502020204030204" pitchFamily="34" charset="0"/>
              <a:ea typeface="Calibri" panose="020F0502020204030204" pitchFamily="34" charset="0"/>
            </a:rPr>
            <a:t> and check the last date of purchase for each customer ID.</a:t>
          </a:r>
          <a:endParaRPr lang="en-CA" sz="1800" kern="1200" dirty="0"/>
        </a:p>
      </dsp:txBody>
      <dsp:txXfrm>
        <a:off x="5865710" y="1653549"/>
        <a:ext cx="1946179" cy="1766547"/>
      </dsp:txXfrm>
    </dsp:sp>
    <dsp:sp modelId="{3045F56C-B965-479C-8BDD-8FD546550E4E}">
      <dsp:nvSpPr>
        <dsp:cNvPr id="0" name=""/>
        <dsp:cNvSpPr/>
      </dsp:nvSpPr>
      <dsp:spPr>
        <a:xfrm>
          <a:off x="8072459" y="2281867"/>
          <a:ext cx="435893" cy="50991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CA" sz="2100" kern="1200"/>
        </a:p>
      </dsp:txBody>
      <dsp:txXfrm>
        <a:off x="8072459" y="2383849"/>
        <a:ext cx="305125" cy="305948"/>
      </dsp:txXfrm>
    </dsp:sp>
    <dsp:sp modelId="{6436FD74-5AFA-4854-BB9E-D8D08D8086A3}">
      <dsp:nvSpPr>
        <dsp:cNvPr id="0" name=""/>
        <dsp:cNvSpPr/>
      </dsp:nvSpPr>
      <dsp:spPr>
        <a:xfrm>
          <a:off x="8689289" y="1598589"/>
          <a:ext cx="2056099" cy="1876467"/>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Font typeface="Arial" panose="020B0604020202020204" pitchFamily="34" charset="0"/>
            <a:buNone/>
          </a:pPr>
          <a:r>
            <a:rPr lang="en-CA" sz="1800" kern="1200" dirty="0">
              <a:effectLst/>
              <a:latin typeface="Calibri" panose="020F0502020204030204" pitchFamily="34" charset="0"/>
              <a:ea typeface="Calibri" panose="020F0502020204030204" pitchFamily="34" charset="0"/>
            </a:rPr>
            <a:t>Subtracted  “now” (2011-12-09) date from date of purchase to find how many days ago a customer ordered a product.</a:t>
          </a:r>
          <a:endParaRPr lang="en-CA" sz="1800" b="1" kern="1200" dirty="0">
            <a:effectLst/>
            <a:latin typeface="Times New Roman" panose="02020603050405020304" pitchFamily="18" charset="0"/>
            <a:ea typeface="Times New Roman" panose="02020603050405020304" pitchFamily="18" charset="0"/>
          </a:endParaRPr>
        </a:p>
      </dsp:txBody>
      <dsp:txXfrm>
        <a:off x="8744249" y="1653549"/>
        <a:ext cx="1946179" cy="176654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B85E4B-7C17-426A-A153-57330A08861F}">
      <dsp:nvSpPr>
        <dsp:cNvPr id="0" name=""/>
        <dsp:cNvSpPr/>
      </dsp:nvSpPr>
      <dsp:spPr>
        <a:xfrm>
          <a:off x="4215698" y="2110933"/>
          <a:ext cx="2980266" cy="2980266"/>
        </a:xfrm>
        <a:prstGeom prst="gear9">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Font typeface="Symbol" panose="05050102010706020507" pitchFamily="18" charset="2"/>
            <a:buNone/>
          </a:pPr>
          <a:r>
            <a:rPr lang="en-CA" sz="1700" b="0" kern="1200" dirty="0">
              <a:solidFill>
                <a:schemeClr val="bg1"/>
              </a:solidFill>
              <a:effectLst/>
              <a:latin typeface="Calibri" panose="020F0502020204030204" pitchFamily="34" charset="0"/>
              <a:ea typeface="Times New Roman" panose="02020603050405020304" pitchFamily="18" charset="0"/>
            </a:rPr>
            <a:t>Created a Frequency  column that stores invoice numbers registered to the same customer.</a:t>
          </a:r>
          <a:endParaRPr lang="en-CA" sz="1700" kern="1200" dirty="0">
            <a:solidFill>
              <a:schemeClr val="bg1"/>
            </a:solidFill>
          </a:endParaRPr>
        </a:p>
      </dsp:txBody>
      <dsp:txXfrm>
        <a:off x="4814864" y="2809046"/>
        <a:ext cx="1781934" cy="1531918"/>
      </dsp:txXfrm>
    </dsp:sp>
    <dsp:sp modelId="{9F1748DD-136C-4AA5-9103-41D28459E7CB}">
      <dsp:nvSpPr>
        <dsp:cNvPr id="0" name=""/>
        <dsp:cNvSpPr/>
      </dsp:nvSpPr>
      <dsp:spPr>
        <a:xfrm>
          <a:off x="1357245" y="749694"/>
          <a:ext cx="3571161" cy="3052291"/>
        </a:xfrm>
        <a:prstGeom prst="gear6">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Font typeface="Symbol" panose="05050102010706020507" pitchFamily="18" charset="2"/>
            <a:buNone/>
          </a:pPr>
          <a:r>
            <a:rPr lang="en-US" sz="1800" kern="1200" dirty="0">
              <a:solidFill>
                <a:schemeClr val="bg1"/>
              </a:solidFill>
              <a:latin typeface="Calibri" panose="020F0502020204030204" pitchFamily="34" charset="0"/>
              <a:ea typeface="Calibri" panose="020F0502020204030204" pitchFamily="34" charset="0"/>
              <a:cs typeface="Calibri" panose="020F0502020204030204" pitchFamily="34" charset="0"/>
            </a:rPr>
            <a:t>G</a:t>
          </a:r>
          <a:r>
            <a:rPr lang="en-US" sz="1800" kern="12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rouped number of invoices for each customer ID to calculate how many times a customer ordered through the year.</a:t>
          </a:r>
          <a:endParaRPr lang="en-CA" sz="1800" kern="1200" dirty="0">
            <a:solidFill>
              <a:schemeClr val="bg1"/>
            </a:solidFill>
          </a:endParaRPr>
        </a:p>
      </dsp:txBody>
      <dsp:txXfrm>
        <a:off x="2201092" y="1522762"/>
        <a:ext cx="1883467" cy="1506155"/>
      </dsp:txXfrm>
    </dsp:sp>
    <dsp:sp modelId="{F7CBE978-2539-4445-93CE-F6C45ABA5D8F}">
      <dsp:nvSpPr>
        <dsp:cNvPr id="0" name=""/>
        <dsp:cNvSpPr/>
      </dsp:nvSpPr>
      <dsp:spPr>
        <a:xfrm>
          <a:off x="3968642" y="1368719"/>
          <a:ext cx="3665728" cy="3665728"/>
        </a:xfrm>
        <a:prstGeom prst="circularArrow">
          <a:avLst>
            <a:gd name="adj1" fmla="val 4878"/>
            <a:gd name="adj2" fmla="val 312630"/>
            <a:gd name="adj3" fmla="val 3224359"/>
            <a:gd name="adj4" fmla="val 15113656"/>
            <a:gd name="adj5" fmla="val 5691"/>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46EE4DA-2621-4F08-A856-42B1053B68E4}">
      <dsp:nvSpPr>
        <dsp:cNvPr id="0" name=""/>
        <dsp:cNvSpPr/>
      </dsp:nvSpPr>
      <dsp:spPr>
        <a:xfrm>
          <a:off x="1675238" y="707273"/>
          <a:ext cx="2771648" cy="2771648"/>
        </a:xfrm>
        <a:prstGeom prst="leftCircularArrow">
          <a:avLst>
            <a:gd name="adj1" fmla="val 6452"/>
            <a:gd name="adj2" fmla="val 429999"/>
            <a:gd name="adj3" fmla="val 10489124"/>
            <a:gd name="adj4" fmla="val 14837806"/>
            <a:gd name="adj5" fmla="val 7527"/>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9A6EE0-F748-4931-993C-7B48DBB9B37C}">
      <dsp:nvSpPr>
        <dsp:cNvPr id="0" name=""/>
        <dsp:cNvSpPr/>
      </dsp:nvSpPr>
      <dsp:spPr>
        <a:xfrm>
          <a:off x="5625185" y="1482419"/>
          <a:ext cx="2453805" cy="2454259"/>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4763A62-FE6B-4408-A986-6D1C7FBE4BCA}">
      <dsp:nvSpPr>
        <dsp:cNvPr id="0" name=""/>
        <dsp:cNvSpPr/>
      </dsp:nvSpPr>
      <dsp:spPr>
        <a:xfrm>
          <a:off x="5706659" y="1564242"/>
          <a:ext cx="2290857" cy="2290613"/>
        </a:xfrm>
        <a:prstGeom prst="ellipse">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Font typeface="Symbol" panose="05050102010706020507" pitchFamily="18" charset="2"/>
            <a:buNone/>
          </a:pPr>
          <a:r>
            <a:rPr lang="en-US" sz="1500" kern="1200" dirty="0">
              <a:latin typeface="Calibri" panose="020F0502020204030204" pitchFamily="34" charset="0"/>
              <a:ea typeface="Calibri" panose="020F0502020204030204" pitchFamily="34" charset="0"/>
              <a:cs typeface="Calibri" panose="020F0502020204030204" pitchFamily="34" charset="0"/>
            </a:rPr>
            <a:t>Calculate aggregate of total cost and group them by </a:t>
          </a:r>
          <a:r>
            <a:rPr lang="en-US" sz="1500" kern="1200" dirty="0" err="1">
              <a:latin typeface="Calibri" panose="020F0502020204030204" pitchFamily="34" charset="0"/>
              <a:ea typeface="Calibri" panose="020F0502020204030204" pitchFamily="34" charset="0"/>
              <a:cs typeface="Calibri" panose="020F0502020204030204" pitchFamily="34" charset="0"/>
            </a:rPr>
            <a:t>CustomerID</a:t>
          </a:r>
          <a:r>
            <a:rPr lang="en-US" sz="1500" kern="1200" dirty="0">
              <a:latin typeface="Calibri" panose="020F0502020204030204" pitchFamily="34" charset="0"/>
              <a:ea typeface="Calibri" panose="020F0502020204030204" pitchFamily="34" charset="0"/>
              <a:cs typeface="Calibri" panose="020F0502020204030204" pitchFamily="34" charset="0"/>
            </a:rPr>
            <a:t> to find amount of money spent by each customer.</a:t>
          </a:r>
          <a:endParaRPr lang="en-CA" sz="1500" kern="1200" dirty="0"/>
        </a:p>
      </dsp:txBody>
      <dsp:txXfrm>
        <a:off x="6034153" y="1891534"/>
        <a:ext cx="1635870" cy="1636029"/>
      </dsp:txXfrm>
    </dsp:sp>
    <dsp:sp modelId="{2F17E2C7-7EDD-4517-BD15-944FD8F3A81A}">
      <dsp:nvSpPr>
        <dsp:cNvPr id="0" name=""/>
        <dsp:cNvSpPr/>
      </dsp:nvSpPr>
      <dsp:spPr>
        <a:xfrm rot="2700000">
          <a:off x="3092062" y="1485386"/>
          <a:ext cx="2447894" cy="2447894"/>
        </a:xfrm>
        <a:prstGeom prst="teardrop">
          <a:avLst>
            <a:gd name="adj" fmla="val 1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B96CBC3-270A-47A8-85B1-CFC50F5614E5}">
      <dsp:nvSpPr>
        <dsp:cNvPr id="0" name=""/>
        <dsp:cNvSpPr/>
      </dsp:nvSpPr>
      <dsp:spPr>
        <a:xfrm>
          <a:off x="3170581" y="1564242"/>
          <a:ext cx="2290857" cy="2290613"/>
        </a:xfrm>
        <a:prstGeom prst="ellipse">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Font typeface="Symbol" panose="05050102010706020507" pitchFamily="18" charset="2"/>
            <a:buNone/>
          </a:pPr>
          <a:r>
            <a:rPr lang="en-US" sz="1500" kern="1200" dirty="0">
              <a:latin typeface="Calibri" panose="020F0502020204030204" pitchFamily="34" charset="0"/>
              <a:ea typeface="Calibri" panose="020F0502020204030204" pitchFamily="34" charset="0"/>
              <a:cs typeface="Calibri" panose="020F0502020204030204" pitchFamily="34" charset="0"/>
            </a:rPr>
            <a:t>Total Cost=</a:t>
          </a:r>
          <a:r>
            <a:rPr lang="en-US" sz="1500" kern="1200" dirty="0">
              <a:effectLst/>
              <a:latin typeface="Calibri" panose="020F0502020204030204" pitchFamily="34" charset="0"/>
              <a:ea typeface="Calibri" panose="020F0502020204030204" pitchFamily="34" charset="0"/>
              <a:cs typeface="Calibri" panose="020F0502020204030204" pitchFamily="34" charset="0"/>
            </a:rPr>
            <a:t> Quantity*Price</a:t>
          </a:r>
          <a:endParaRPr lang="en-CA" sz="1500" kern="1200" dirty="0"/>
        </a:p>
      </dsp:txBody>
      <dsp:txXfrm>
        <a:off x="3498075" y="1891534"/>
        <a:ext cx="1635870" cy="1636029"/>
      </dsp:txXfrm>
    </dsp:sp>
    <dsp:sp modelId="{C75B12D0-A1E1-450B-B965-9800BABF9D06}">
      <dsp:nvSpPr>
        <dsp:cNvPr id="0" name=""/>
        <dsp:cNvSpPr/>
      </dsp:nvSpPr>
      <dsp:spPr>
        <a:xfrm rot="2700000">
          <a:off x="555984" y="1485386"/>
          <a:ext cx="2447894" cy="2447894"/>
        </a:xfrm>
        <a:prstGeom prst="teardrop">
          <a:avLst>
            <a:gd name="adj" fmla="val 1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213CBA6-CBDC-4C5C-9F99-094DBED9043E}">
      <dsp:nvSpPr>
        <dsp:cNvPr id="0" name=""/>
        <dsp:cNvSpPr/>
      </dsp:nvSpPr>
      <dsp:spPr>
        <a:xfrm>
          <a:off x="634503" y="1564242"/>
          <a:ext cx="2290857" cy="2290613"/>
        </a:xfrm>
        <a:prstGeom prst="ellipse">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Font typeface="Symbol" panose="05050102010706020507" pitchFamily="18" charset="2"/>
            <a:buNone/>
          </a:pPr>
          <a:r>
            <a:rPr lang="en-US" sz="1500" kern="1200" dirty="0">
              <a:latin typeface="Calibri" panose="020F0502020204030204" pitchFamily="34" charset="0"/>
              <a:ea typeface="Calibri" panose="020F0502020204030204" pitchFamily="34" charset="0"/>
              <a:cs typeface="Calibri" panose="020F0502020204030204" pitchFamily="34" charset="0"/>
            </a:rPr>
            <a:t>C</a:t>
          </a:r>
          <a:r>
            <a:rPr lang="en-US" sz="1500" kern="1200" dirty="0">
              <a:effectLst/>
              <a:latin typeface="Calibri" panose="020F0502020204030204" pitchFamily="34" charset="0"/>
              <a:ea typeface="Calibri" panose="020F0502020204030204" pitchFamily="34" charset="0"/>
              <a:cs typeface="Calibri" panose="020F0502020204030204" pitchFamily="34" charset="0"/>
            </a:rPr>
            <a:t>reate a new column named ‘Total Cost’ to have a total price for invoices per customer. </a:t>
          </a:r>
          <a:endParaRPr lang="en-CA" sz="1500" kern="1200" dirty="0"/>
        </a:p>
      </dsp:txBody>
      <dsp:txXfrm>
        <a:off x="961997" y="1891534"/>
        <a:ext cx="1635870" cy="1636029"/>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layout4.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A74ECF-EEDA-4F85-B810-48743658197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91397DE7-44F2-4091-BEAD-3CBCBDB1CC1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26BDB3C8-000A-40D7-9E13-06D60B20510D}"/>
              </a:ext>
            </a:extLst>
          </p:cNvPr>
          <p:cNvSpPr>
            <a:spLocks noGrp="1"/>
          </p:cNvSpPr>
          <p:nvPr>
            <p:ph type="dt" sz="half" idx="10"/>
          </p:nvPr>
        </p:nvSpPr>
        <p:spPr/>
        <p:txBody>
          <a:bodyPr/>
          <a:lstStyle/>
          <a:p>
            <a:fld id="{94AA478C-4082-406C-965A-85F1F92C08A6}" type="datetimeFigureOut">
              <a:rPr lang="en-CA" smtClean="0"/>
              <a:t>2021-08-04</a:t>
            </a:fld>
            <a:endParaRPr lang="en-CA"/>
          </a:p>
        </p:txBody>
      </p:sp>
      <p:sp>
        <p:nvSpPr>
          <p:cNvPr id="5" name="Footer Placeholder 4">
            <a:extLst>
              <a:ext uri="{FF2B5EF4-FFF2-40B4-BE49-F238E27FC236}">
                <a16:creationId xmlns:a16="http://schemas.microsoft.com/office/drawing/2014/main" id="{E1807AA6-B3E5-409A-B322-9C7D9E81C4BA}"/>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FE04A63A-8CAD-427D-9E21-415EF21286BB}"/>
              </a:ext>
            </a:extLst>
          </p:cNvPr>
          <p:cNvSpPr>
            <a:spLocks noGrp="1"/>
          </p:cNvSpPr>
          <p:nvPr>
            <p:ph type="sldNum" sz="quarter" idx="12"/>
          </p:nvPr>
        </p:nvSpPr>
        <p:spPr/>
        <p:txBody>
          <a:bodyPr/>
          <a:lstStyle/>
          <a:p>
            <a:fld id="{8602F074-BF67-47D4-8108-C4A056B42883}" type="slidenum">
              <a:rPr lang="en-CA" smtClean="0"/>
              <a:t>‹#›</a:t>
            </a:fld>
            <a:endParaRPr lang="en-CA"/>
          </a:p>
        </p:txBody>
      </p:sp>
    </p:spTree>
    <p:extLst>
      <p:ext uri="{BB962C8B-B14F-4D97-AF65-F5344CB8AC3E}">
        <p14:creationId xmlns:p14="http://schemas.microsoft.com/office/powerpoint/2010/main" val="11094618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B9B3D2-059A-42A3-BE33-C76F6BB193B9}"/>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729A13C4-3769-48F0-B7D7-C572C0C919F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FA9AA77B-0A11-4AF3-85AA-B90BB371889A}"/>
              </a:ext>
            </a:extLst>
          </p:cNvPr>
          <p:cNvSpPr>
            <a:spLocks noGrp="1"/>
          </p:cNvSpPr>
          <p:nvPr>
            <p:ph type="dt" sz="half" idx="10"/>
          </p:nvPr>
        </p:nvSpPr>
        <p:spPr/>
        <p:txBody>
          <a:bodyPr/>
          <a:lstStyle/>
          <a:p>
            <a:fld id="{94AA478C-4082-406C-965A-85F1F92C08A6}" type="datetimeFigureOut">
              <a:rPr lang="en-CA" smtClean="0"/>
              <a:t>2021-08-04</a:t>
            </a:fld>
            <a:endParaRPr lang="en-CA"/>
          </a:p>
        </p:txBody>
      </p:sp>
      <p:sp>
        <p:nvSpPr>
          <p:cNvPr id="5" name="Footer Placeholder 4">
            <a:extLst>
              <a:ext uri="{FF2B5EF4-FFF2-40B4-BE49-F238E27FC236}">
                <a16:creationId xmlns:a16="http://schemas.microsoft.com/office/drawing/2014/main" id="{57C97B6C-67B7-4B30-9DB8-B077CE5D4496}"/>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799B34C2-2321-4DCF-9924-FE55A907671B}"/>
              </a:ext>
            </a:extLst>
          </p:cNvPr>
          <p:cNvSpPr>
            <a:spLocks noGrp="1"/>
          </p:cNvSpPr>
          <p:nvPr>
            <p:ph type="sldNum" sz="quarter" idx="12"/>
          </p:nvPr>
        </p:nvSpPr>
        <p:spPr/>
        <p:txBody>
          <a:bodyPr/>
          <a:lstStyle/>
          <a:p>
            <a:fld id="{8602F074-BF67-47D4-8108-C4A056B42883}" type="slidenum">
              <a:rPr lang="en-CA" smtClean="0"/>
              <a:t>‹#›</a:t>
            </a:fld>
            <a:endParaRPr lang="en-CA"/>
          </a:p>
        </p:txBody>
      </p:sp>
    </p:spTree>
    <p:extLst>
      <p:ext uri="{BB962C8B-B14F-4D97-AF65-F5344CB8AC3E}">
        <p14:creationId xmlns:p14="http://schemas.microsoft.com/office/powerpoint/2010/main" val="3492658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DBFEBF9-8F17-4DB9-B650-5E5E70C5827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CE71088B-818B-48EC-B294-BC29C898A79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AFACF813-17F0-41AC-B70E-50BBEA478159}"/>
              </a:ext>
            </a:extLst>
          </p:cNvPr>
          <p:cNvSpPr>
            <a:spLocks noGrp="1"/>
          </p:cNvSpPr>
          <p:nvPr>
            <p:ph type="dt" sz="half" idx="10"/>
          </p:nvPr>
        </p:nvSpPr>
        <p:spPr/>
        <p:txBody>
          <a:bodyPr/>
          <a:lstStyle/>
          <a:p>
            <a:fld id="{94AA478C-4082-406C-965A-85F1F92C08A6}" type="datetimeFigureOut">
              <a:rPr lang="en-CA" smtClean="0"/>
              <a:t>2021-08-04</a:t>
            </a:fld>
            <a:endParaRPr lang="en-CA"/>
          </a:p>
        </p:txBody>
      </p:sp>
      <p:sp>
        <p:nvSpPr>
          <p:cNvPr id="5" name="Footer Placeholder 4">
            <a:extLst>
              <a:ext uri="{FF2B5EF4-FFF2-40B4-BE49-F238E27FC236}">
                <a16:creationId xmlns:a16="http://schemas.microsoft.com/office/drawing/2014/main" id="{934B8CA2-EAEB-4558-82AB-FB3E4CB5F8D6}"/>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2B595A08-970E-499D-BC47-BDD133034ADC}"/>
              </a:ext>
            </a:extLst>
          </p:cNvPr>
          <p:cNvSpPr>
            <a:spLocks noGrp="1"/>
          </p:cNvSpPr>
          <p:nvPr>
            <p:ph type="sldNum" sz="quarter" idx="12"/>
          </p:nvPr>
        </p:nvSpPr>
        <p:spPr/>
        <p:txBody>
          <a:bodyPr/>
          <a:lstStyle/>
          <a:p>
            <a:fld id="{8602F074-BF67-47D4-8108-C4A056B42883}" type="slidenum">
              <a:rPr lang="en-CA" smtClean="0"/>
              <a:t>‹#›</a:t>
            </a:fld>
            <a:endParaRPr lang="en-CA"/>
          </a:p>
        </p:txBody>
      </p:sp>
    </p:spTree>
    <p:extLst>
      <p:ext uri="{BB962C8B-B14F-4D97-AF65-F5344CB8AC3E}">
        <p14:creationId xmlns:p14="http://schemas.microsoft.com/office/powerpoint/2010/main" val="40948294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9C3326-AAAD-488A-A51A-FAC80413C4FE}"/>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A6D58BC1-C827-49A9-8CA2-131DE9584BE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9954BEEC-B78F-473B-8390-742DB300B437}"/>
              </a:ext>
            </a:extLst>
          </p:cNvPr>
          <p:cNvSpPr>
            <a:spLocks noGrp="1"/>
          </p:cNvSpPr>
          <p:nvPr>
            <p:ph type="dt" sz="half" idx="10"/>
          </p:nvPr>
        </p:nvSpPr>
        <p:spPr/>
        <p:txBody>
          <a:bodyPr/>
          <a:lstStyle/>
          <a:p>
            <a:fld id="{94AA478C-4082-406C-965A-85F1F92C08A6}" type="datetimeFigureOut">
              <a:rPr lang="en-CA" smtClean="0"/>
              <a:t>2021-08-04</a:t>
            </a:fld>
            <a:endParaRPr lang="en-CA"/>
          </a:p>
        </p:txBody>
      </p:sp>
      <p:sp>
        <p:nvSpPr>
          <p:cNvPr id="5" name="Footer Placeholder 4">
            <a:extLst>
              <a:ext uri="{FF2B5EF4-FFF2-40B4-BE49-F238E27FC236}">
                <a16:creationId xmlns:a16="http://schemas.microsoft.com/office/drawing/2014/main" id="{F3B18F87-B3F6-4A65-AF6E-1765697BAE63}"/>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763A3F01-ADBD-4FA9-A60B-45F527F3CAD8}"/>
              </a:ext>
            </a:extLst>
          </p:cNvPr>
          <p:cNvSpPr>
            <a:spLocks noGrp="1"/>
          </p:cNvSpPr>
          <p:nvPr>
            <p:ph type="sldNum" sz="quarter" idx="12"/>
          </p:nvPr>
        </p:nvSpPr>
        <p:spPr/>
        <p:txBody>
          <a:bodyPr/>
          <a:lstStyle/>
          <a:p>
            <a:fld id="{8602F074-BF67-47D4-8108-C4A056B42883}" type="slidenum">
              <a:rPr lang="en-CA" smtClean="0"/>
              <a:t>‹#›</a:t>
            </a:fld>
            <a:endParaRPr lang="en-CA"/>
          </a:p>
        </p:txBody>
      </p:sp>
    </p:spTree>
    <p:extLst>
      <p:ext uri="{BB962C8B-B14F-4D97-AF65-F5344CB8AC3E}">
        <p14:creationId xmlns:p14="http://schemas.microsoft.com/office/powerpoint/2010/main" val="18117864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1CDD63-E369-4729-A0AF-77F8EB33C95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D7949108-A5AD-4E3B-B76D-210F96F695A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A65D8EB-C83F-4FC9-B5AA-9AE277CBB8EC}"/>
              </a:ext>
            </a:extLst>
          </p:cNvPr>
          <p:cNvSpPr>
            <a:spLocks noGrp="1"/>
          </p:cNvSpPr>
          <p:nvPr>
            <p:ph type="dt" sz="half" idx="10"/>
          </p:nvPr>
        </p:nvSpPr>
        <p:spPr/>
        <p:txBody>
          <a:bodyPr/>
          <a:lstStyle/>
          <a:p>
            <a:fld id="{94AA478C-4082-406C-965A-85F1F92C08A6}" type="datetimeFigureOut">
              <a:rPr lang="en-CA" smtClean="0"/>
              <a:t>2021-08-04</a:t>
            </a:fld>
            <a:endParaRPr lang="en-CA"/>
          </a:p>
        </p:txBody>
      </p:sp>
      <p:sp>
        <p:nvSpPr>
          <p:cNvPr id="5" name="Footer Placeholder 4">
            <a:extLst>
              <a:ext uri="{FF2B5EF4-FFF2-40B4-BE49-F238E27FC236}">
                <a16:creationId xmlns:a16="http://schemas.microsoft.com/office/drawing/2014/main" id="{CEF89F71-6164-4A45-99A9-7711355A40DC}"/>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461A8D10-2C42-43AE-9210-8C68FAA6555E}"/>
              </a:ext>
            </a:extLst>
          </p:cNvPr>
          <p:cNvSpPr>
            <a:spLocks noGrp="1"/>
          </p:cNvSpPr>
          <p:nvPr>
            <p:ph type="sldNum" sz="quarter" idx="12"/>
          </p:nvPr>
        </p:nvSpPr>
        <p:spPr/>
        <p:txBody>
          <a:bodyPr/>
          <a:lstStyle/>
          <a:p>
            <a:fld id="{8602F074-BF67-47D4-8108-C4A056B42883}" type="slidenum">
              <a:rPr lang="en-CA" smtClean="0"/>
              <a:t>‹#›</a:t>
            </a:fld>
            <a:endParaRPr lang="en-CA"/>
          </a:p>
        </p:txBody>
      </p:sp>
    </p:spTree>
    <p:extLst>
      <p:ext uri="{BB962C8B-B14F-4D97-AF65-F5344CB8AC3E}">
        <p14:creationId xmlns:p14="http://schemas.microsoft.com/office/powerpoint/2010/main" val="11949147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0ED830-E5BA-4C01-A9DC-6AEB7D1E4E7F}"/>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A279D1E6-6198-498D-82B6-E649576DA99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D187A86B-E87E-40A9-A0A3-D14F5ADFC9F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8FC89299-17C4-41EF-B81E-7A63065E7570}"/>
              </a:ext>
            </a:extLst>
          </p:cNvPr>
          <p:cNvSpPr>
            <a:spLocks noGrp="1"/>
          </p:cNvSpPr>
          <p:nvPr>
            <p:ph type="dt" sz="half" idx="10"/>
          </p:nvPr>
        </p:nvSpPr>
        <p:spPr/>
        <p:txBody>
          <a:bodyPr/>
          <a:lstStyle/>
          <a:p>
            <a:fld id="{94AA478C-4082-406C-965A-85F1F92C08A6}" type="datetimeFigureOut">
              <a:rPr lang="en-CA" smtClean="0"/>
              <a:t>2021-08-04</a:t>
            </a:fld>
            <a:endParaRPr lang="en-CA"/>
          </a:p>
        </p:txBody>
      </p:sp>
      <p:sp>
        <p:nvSpPr>
          <p:cNvPr id="6" name="Footer Placeholder 5">
            <a:extLst>
              <a:ext uri="{FF2B5EF4-FFF2-40B4-BE49-F238E27FC236}">
                <a16:creationId xmlns:a16="http://schemas.microsoft.com/office/drawing/2014/main" id="{C683CBC9-AA4C-470B-A292-43A6848B805C}"/>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3AAEBA93-37DA-478B-8514-627763D4DB9C}"/>
              </a:ext>
            </a:extLst>
          </p:cNvPr>
          <p:cNvSpPr>
            <a:spLocks noGrp="1"/>
          </p:cNvSpPr>
          <p:nvPr>
            <p:ph type="sldNum" sz="quarter" idx="12"/>
          </p:nvPr>
        </p:nvSpPr>
        <p:spPr/>
        <p:txBody>
          <a:bodyPr/>
          <a:lstStyle/>
          <a:p>
            <a:fld id="{8602F074-BF67-47D4-8108-C4A056B42883}" type="slidenum">
              <a:rPr lang="en-CA" smtClean="0"/>
              <a:t>‹#›</a:t>
            </a:fld>
            <a:endParaRPr lang="en-CA"/>
          </a:p>
        </p:txBody>
      </p:sp>
    </p:spTree>
    <p:extLst>
      <p:ext uri="{BB962C8B-B14F-4D97-AF65-F5344CB8AC3E}">
        <p14:creationId xmlns:p14="http://schemas.microsoft.com/office/powerpoint/2010/main" val="33201470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4CEC18-7279-4FCF-B9D4-2E6F14E41630}"/>
              </a:ext>
            </a:extLst>
          </p:cNvPr>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A14ECA3B-6923-4ECB-9B6A-2CEE20BE2F4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E96335B-9663-4969-9AEC-CECCB429F79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AA3CEE87-89FB-4D2B-A81B-AFAAF4AE7B8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4C8C021-57D5-4843-A0A4-FBCCF73C025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AE8DDC85-3678-4FFA-AD84-70CBCD5D9CA4}"/>
              </a:ext>
            </a:extLst>
          </p:cNvPr>
          <p:cNvSpPr>
            <a:spLocks noGrp="1"/>
          </p:cNvSpPr>
          <p:nvPr>
            <p:ph type="dt" sz="half" idx="10"/>
          </p:nvPr>
        </p:nvSpPr>
        <p:spPr/>
        <p:txBody>
          <a:bodyPr/>
          <a:lstStyle/>
          <a:p>
            <a:fld id="{94AA478C-4082-406C-965A-85F1F92C08A6}" type="datetimeFigureOut">
              <a:rPr lang="en-CA" smtClean="0"/>
              <a:t>2021-08-04</a:t>
            </a:fld>
            <a:endParaRPr lang="en-CA"/>
          </a:p>
        </p:txBody>
      </p:sp>
      <p:sp>
        <p:nvSpPr>
          <p:cNvPr id="8" name="Footer Placeholder 7">
            <a:extLst>
              <a:ext uri="{FF2B5EF4-FFF2-40B4-BE49-F238E27FC236}">
                <a16:creationId xmlns:a16="http://schemas.microsoft.com/office/drawing/2014/main" id="{498688B5-4163-4CB4-AEC6-A87EC91C7919}"/>
              </a:ext>
            </a:extLst>
          </p:cNvPr>
          <p:cNvSpPr>
            <a:spLocks noGrp="1"/>
          </p:cNvSpPr>
          <p:nvPr>
            <p:ph type="ftr" sz="quarter" idx="11"/>
          </p:nvPr>
        </p:nvSpPr>
        <p:spPr/>
        <p:txBody>
          <a:bodyPr/>
          <a:lstStyle/>
          <a:p>
            <a:endParaRPr lang="en-CA"/>
          </a:p>
        </p:txBody>
      </p:sp>
      <p:sp>
        <p:nvSpPr>
          <p:cNvPr id="9" name="Slide Number Placeholder 8">
            <a:extLst>
              <a:ext uri="{FF2B5EF4-FFF2-40B4-BE49-F238E27FC236}">
                <a16:creationId xmlns:a16="http://schemas.microsoft.com/office/drawing/2014/main" id="{8CE3C509-888C-423D-807A-4A1D383E2F7A}"/>
              </a:ext>
            </a:extLst>
          </p:cNvPr>
          <p:cNvSpPr>
            <a:spLocks noGrp="1"/>
          </p:cNvSpPr>
          <p:nvPr>
            <p:ph type="sldNum" sz="quarter" idx="12"/>
          </p:nvPr>
        </p:nvSpPr>
        <p:spPr/>
        <p:txBody>
          <a:bodyPr/>
          <a:lstStyle/>
          <a:p>
            <a:fld id="{8602F074-BF67-47D4-8108-C4A056B42883}" type="slidenum">
              <a:rPr lang="en-CA" smtClean="0"/>
              <a:t>‹#›</a:t>
            </a:fld>
            <a:endParaRPr lang="en-CA"/>
          </a:p>
        </p:txBody>
      </p:sp>
    </p:spTree>
    <p:extLst>
      <p:ext uri="{BB962C8B-B14F-4D97-AF65-F5344CB8AC3E}">
        <p14:creationId xmlns:p14="http://schemas.microsoft.com/office/powerpoint/2010/main" val="38491261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7B59D1-41C5-47BD-830D-5C188AA33891}"/>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CD5D9BA8-251A-4C60-931B-48B099A7A445}"/>
              </a:ext>
            </a:extLst>
          </p:cNvPr>
          <p:cNvSpPr>
            <a:spLocks noGrp="1"/>
          </p:cNvSpPr>
          <p:nvPr>
            <p:ph type="dt" sz="half" idx="10"/>
          </p:nvPr>
        </p:nvSpPr>
        <p:spPr/>
        <p:txBody>
          <a:bodyPr/>
          <a:lstStyle/>
          <a:p>
            <a:fld id="{94AA478C-4082-406C-965A-85F1F92C08A6}" type="datetimeFigureOut">
              <a:rPr lang="en-CA" smtClean="0"/>
              <a:t>2021-08-04</a:t>
            </a:fld>
            <a:endParaRPr lang="en-CA"/>
          </a:p>
        </p:txBody>
      </p:sp>
      <p:sp>
        <p:nvSpPr>
          <p:cNvPr id="4" name="Footer Placeholder 3">
            <a:extLst>
              <a:ext uri="{FF2B5EF4-FFF2-40B4-BE49-F238E27FC236}">
                <a16:creationId xmlns:a16="http://schemas.microsoft.com/office/drawing/2014/main" id="{1FF41DD1-BE78-4777-BF2B-77D6C9A8DB7C}"/>
              </a:ext>
            </a:extLst>
          </p:cNvPr>
          <p:cNvSpPr>
            <a:spLocks noGrp="1"/>
          </p:cNvSpPr>
          <p:nvPr>
            <p:ph type="ftr" sz="quarter" idx="11"/>
          </p:nvPr>
        </p:nvSpPr>
        <p:spPr/>
        <p:txBody>
          <a:bodyPr/>
          <a:lstStyle/>
          <a:p>
            <a:endParaRPr lang="en-CA"/>
          </a:p>
        </p:txBody>
      </p:sp>
      <p:sp>
        <p:nvSpPr>
          <p:cNvPr id="5" name="Slide Number Placeholder 4">
            <a:extLst>
              <a:ext uri="{FF2B5EF4-FFF2-40B4-BE49-F238E27FC236}">
                <a16:creationId xmlns:a16="http://schemas.microsoft.com/office/drawing/2014/main" id="{9EC7BCB4-B0C6-405E-91ED-0D3048A60430}"/>
              </a:ext>
            </a:extLst>
          </p:cNvPr>
          <p:cNvSpPr>
            <a:spLocks noGrp="1"/>
          </p:cNvSpPr>
          <p:nvPr>
            <p:ph type="sldNum" sz="quarter" idx="12"/>
          </p:nvPr>
        </p:nvSpPr>
        <p:spPr/>
        <p:txBody>
          <a:bodyPr/>
          <a:lstStyle/>
          <a:p>
            <a:fld id="{8602F074-BF67-47D4-8108-C4A056B42883}" type="slidenum">
              <a:rPr lang="en-CA" smtClean="0"/>
              <a:t>‹#›</a:t>
            </a:fld>
            <a:endParaRPr lang="en-CA"/>
          </a:p>
        </p:txBody>
      </p:sp>
    </p:spTree>
    <p:extLst>
      <p:ext uri="{BB962C8B-B14F-4D97-AF65-F5344CB8AC3E}">
        <p14:creationId xmlns:p14="http://schemas.microsoft.com/office/powerpoint/2010/main" val="26945720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BD57AE-4B7D-47F1-A815-CCF9B4EC4A68}"/>
              </a:ext>
            </a:extLst>
          </p:cNvPr>
          <p:cNvSpPr>
            <a:spLocks noGrp="1"/>
          </p:cNvSpPr>
          <p:nvPr>
            <p:ph type="dt" sz="half" idx="10"/>
          </p:nvPr>
        </p:nvSpPr>
        <p:spPr/>
        <p:txBody>
          <a:bodyPr/>
          <a:lstStyle/>
          <a:p>
            <a:fld id="{94AA478C-4082-406C-965A-85F1F92C08A6}" type="datetimeFigureOut">
              <a:rPr lang="en-CA" smtClean="0"/>
              <a:t>2021-08-04</a:t>
            </a:fld>
            <a:endParaRPr lang="en-CA"/>
          </a:p>
        </p:txBody>
      </p:sp>
      <p:sp>
        <p:nvSpPr>
          <p:cNvPr id="3" name="Footer Placeholder 2">
            <a:extLst>
              <a:ext uri="{FF2B5EF4-FFF2-40B4-BE49-F238E27FC236}">
                <a16:creationId xmlns:a16="http://schemas.microsoft.com/office/drawing/2014/main" id="{FF242E41-363D-4E3F-862A-62239621E77E}"/>
              </a:ext>
            </a:extLst>
          </p:cNvPr>
          <p:cNvSpPr>
            <a:spLocks noGrp="1"/>
          </p:cNvSpPr>
          <p:nvPr>
            <p:ph type="ftr" sz="quarter" idx="11"/>
          </p:nvPr>
        </p:nvSpPr>
        <p:spPr/>
        <p:txBody>
          <a:bodyPr/>
          <a:lstStyle/>
          <a:p>
            <a:endParaRPr lang="en-CA"/>
          </a:p>
        </p:txBody>
      </p:sp>
      <p:sp>
        <p:nvSpPr>
          <p:cNvPr id="4" name="Slide Number Placeholder 3">
            <a:extLst>
              <a:ext uri="{FF2B5EF4-FFF2-40B4-BE49-F238E27FC236}">
                <a16:creationId xmlns:a16="http://schemas.microsoft.com/office/drawing/2014/main" id="{630D01F4-7EEA-4451-8DC3-68DB3B336559}"/>
              </a:ext>
            </a:extLst>
          </p:cNvPr>
          <p:cNvSpPr>
            <a:spLocks noGrp="1"/>
          </p:cNvSpPr>
          <p:nvPr>
            <p:ph type="sldNum" sz="quarter" idx="12"/>
          </p:nvPr>
        </p:nvSpPr>
        <p:spPr/>
        <p:txBody>
          <a:bodyPr/>
          <a:lstStyle/>
          <a:p>
            <a:fld id="{8602F074-BF67-47D4-8108-C4A056B42883}" type="slidenum">
              <a:rPr lang="en-CA" smtClean="0"/>
              <a:t>‹#›</a:t>
            </a:fld>
            <a:endParaRPr lang="en-CA"/>
          </a:p>
        </p:txBody>
      </p:sp>
    </p:spTree>
    <p:extLst>
      <p:ext uri="{BB962C8B-B14F-4D97-AF65-F5344CB8AC3E}">
        <p14:creationId xmlns:p14="http://schemas.microsoft.com/office/powerpoint/2010/main" val="31518582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BD17F2-10D2-43A9-8456-4DF9CB7EFFA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1025CEF4-528F-45CB-8DF1-448396B97C8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19357AF5-9388-4C49-987A-528AB35784C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B86EE6D-1B2F-41F2-8F0C-2E324DC7129F}"/>
              </a:ext>
            </a:extLst>
          </p:cNvPr>
          <p:cNvSpPr>
            <a:spLocks noGrp="1"/>
          </p:cNvSpPr>
          <p:nvPr>
            <p:ph type="dt" sz="half" idx="10"/>
          </p:nvPr>
        </p:nvSpPr>
        <p:spPr/>
        <p:txBody>
          <a:bodyPr/>
          <a:lstStyle/>
          <a:p>
            <a:fld id="{94AA478C-4082-406C-965A-85F1F92C08A6}" type="datetimeFigureOut">
              <a:rPr lang="en-CA" smtClean="0"/>
              <a:t>2021-08-04</a:t>
            </a:fld>
            <a:endParaRPr lang="en-CA"/>
          </a:p>
        </p:txBody>
      </p:sp>
      <p:sp>
        <p:nvSpPr>
          <p:cNvPr id="6" name="Footer Placeholder 5">
            <a:extLst>
              <a:ext uri="{FF2B5EF4-FFF2-40B4-BE49-F238E27FC236}">
                <a16:creationId xmlns:a16="http://schemas.microsoft.com/office/drawing/2014/main" id="{8C46BC6A-90FA-4F5E-AE2B-63AEC4A66310}"/>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750E4E1A-909B-4469-A739-DBD9CBA8D357}"/>
              </a:ext>
            </a:extLst>
          </p:cNvPr>
          <p:cNvSpPr>
            <a:spLocks noGrp="1"/>
          </p:cNvSpPr>
          <p:nvPr>
            <p:ph type="sldNum" sz="quarter" idx="12"/>
          </p:nvPr>
        </p:nvSpPr>
        <p:spPr/>
        <p:txBody>
          <a:bodyPr/>
          <a:lstStyle/>
          <a:p>
            <a:fld id="{8602F074-BF67-47D4-8108-C4A056B42883}" type="slidenum">
              <a:rPr lang="en-CA" smtClean="0"/>
              <a:t>‹#›</a:t>
            </a:fld>
            <a:endParaRPr lang="en-CA"/>
          </a:p>
        </p:txBody>
      </p:sp>
    </p:spTree>
    <p:extLst>
      <p:ext uri="{BB962C8B-B14F-4D97-AF65-F5344CB8AC3E}">
        <p14:creationId xmlns:p14="http://schemas.microsoft.com/office/powerpoint/2010/main" val="610935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2AD7C5-5F9C-4181-A731-F8AC8AB1039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061ABE64-B864-4661-9603-4F22EBC47E4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a:extLst>
              <a:ext uri="{FF2B5EF4-FFF2-40B4-BE49-F238E27FC236}">
                <a16:creationId xmlns:a16="http://schemas.microsoft.com/office/drawing/2014/main" id="{C09E6579-3038-4634-A09A-FCE7F3D09FF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33D29FC-C249-4B38-B9DE-8F4BC989CF57}"/>
              </a:ext>
            </a:extLst>
          </p:cNvPr>
          <p:cNvSpPr>
            <a:spLocks noGrp="1"/>
          </p:cNvSpPr>
          <p:nvPr>
            <p:ph type="dt" sz="half" idx="10"/>
          </p:nvPr>
        </p:nvSpPr>
        <p:spPr/>
        <p:txBody>
          <a:bodyPr/>
          <a:lstStyle/>
          <a:p>
            <a:fld id="{94AA478C-4082-406C-965A-85F1F92C08A6}" type="datetimeFigureOut">
              <a:rPr lang="en-CA" smtClean="0"/>
              <a:t>2021-08-04</a:t>
            </a:fld>
            <a:endParaRPr lang="en-CA"/>
          </a:p>
        </p:txBody>
      </p:sp>
      <p:sp>
        <p:nvSpPr>
          <p:cNvPr id="6" name="Footer Placeholder 5">
            <a:extLst>
              <a:ext uri="{FF2B5EF4-FFF2-40B4-BE49-F238E27FC236}">
                <a16:creationId xmlns:a16="http://schemas.microsoft.com/office/drawing/2014/main" id="{E55C294C-6667-46A7-96D2-482695583632}"/>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7130895D-18A2-4C55-A730-0D406F59E82D}"/>
              </a:ext>
            </a:extLst>
          </p:cNvPr>
          <p:cNvSpPr>
            <a:spLocks noGrp="1"/>
          </p:cNvSpPr>
          <p:nvPr>
            <p:ph type="sldNum" sz="quarter" idx="12"/>
          </p:nvPr>
        </p:nvSpPr>
        <p:spPr/>
        <p:txBody>
          <a:bodyPr/>
          <a:lstStyle/>
          <a:p>
            <a:fld id="{8602F074-BF67-47D4-8108-C4A056B42883}" type="slidenum">
              <a:rPr lang="en-CA" smtClean="0"/>
              <a:t>‹#›</a:t>
            </a:fld>
            <a:endParaRPr lang="en-CA"/>
          </a:p>
        </p:txBody>
      </p:sp>
    </p:spTree>
    <p:extLst>
      <p:ext uri="{BB962C8B-B14F-4D97-AF65-F5344CB8AC3E}">
        <p14:creationId xmlns:p14="http://schemas.microsoft.com/office/powerpoint/2010/main" val="13385974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9BD5239-8AF5-425B-88E2-38AA9D69B69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63B385D9-F35F-474D-B4F6-917833CE278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F0510DE6-4652-47F9-B5C9-51E4D6A5ABF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4AA478C-4082-406C-965A-85F1F92C08A6}" type="datetimeFigureOut">
              <a:rPr lang="en-CA" smtClean="0"/>
              <a:t>2021-08-04</a:t>
            </a:fld>
            <a:endParaRPr lang="en-CA"/>
          </a:p>
        </p:txBody>
      </p:sp>
      <p:sp>
        <p:nvSpPr>
          <p:cNvPr id="5" name="Footer Placeholder 4">
            <a:extLst>
              <a:ext uri="{FF2B5EF4-FFF2-40B4-BE49-F238E27FC236}">
                <a16:creationId xmlns:a16="http://schemas.microsoft.com/office/drawing/2014/main" id="{35566C19-85FF-4FD8-9BCE-A20F38C4B61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a:extLst>
              <a:ext uri="{FF2B5EF4-FFF2-40B4-BE49-F238E27FC236}">
                <a16:creationId xmlns:a16="http://schemas.microsoft.com/office/drawing/2014/main" id="{878DDB5C-9E1B-40CA-AB5F-4CF543BF4FA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602F074-BF67-47D4-8108-C4A056B42883}" type="slidenum">
              <a:rPr lang="en-CA" smtClean="0"/>
              <a:t>‹#›</a:t>
            </a:fld>
            <a:endParaRPr lang="en-CA"/>
          </a:p>
        </p:txBody>
      </p:sp>
    </p:spTree>
    <p:extLst>
      <p:ext uri="{BB962C8B-B14F-4D97-AF65-F5344CB8AC3E}">
        <p14:creationId xmlns:p14="http://schemas.microsoft.com/office/powerpoint/2010/main" val="236863901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3.xml"/><Relationship Id="rId7" Type="http://schemas.openxmlformats.org/officeDocument/2006/relationships/image" Target="../media/image5.png"/><Relationship Id="rId2" Type="http://schemas.openxmlformats.org/officeDocument/2006/relationships/diagramData" Target="../diagrams/data3.xml"/><Relationship Id="rId1" Type="http://schemas.openxmlformats.org/officeDocument/2006/relationships/slideLayout" Target="../slideLayouts/slideLayout7.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4.xml"/><Relationship Id="rId7" Type="http://schemas.openxmlformats.org/officeDocument/2006/relationships/image" Target="../media/image6.png"/><Relationship Id="rId2" Type="http://schemas.openxmlformats.org/officeDocument/2006/relationships/diagramData" Target="../diagrams/data4.xml"/><Relationship Id="rId1" Type="http://schemas.openxmlformats.org/officeDocument/2006/relationships/slideLayout" Target="../slideLayouts/slideLayout7.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4.png"/><Relationship Id="rId2" Type="http://schemas.openxmlformats.org/officeDocument/2006/relationships/diagramData" Target="../diagrams/data2.xml"/><Relationship Id="rId1" Type="http://schemas.openxmlformats.org/officeDocument/2006/relationships/slideLayout" Target="../slideLayouts/slideLayout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89CED26-BC1A-4B64-9040-602DD90EDFF0}"/>
              </a:ext>
            </a:extLst>
          </p:cNvPr>
          <p:cNvPicPr>
            <a:picLocks noChangeAspect="1"/>
          </p:cNvPicPr>
          <p:nvPr/>
        </p:nvPicPr>
        <p:blipFill>
          <a:blip r:embed="rId2"/>
          <a:stretch>
            <a:fillRect/>
          </a:stretch>
        </p:blipFill>
        <p:spPr>
          <a:xfrm>
            <a:off x="1" y="638590"/>
            <a:ext cx="6311348" cy="5302523"/>
          </a:xfrm>
          <a:prstGeom prst="rect">
            <a:avLst/>
          </a:prstGeom>
        </p:spPr>
      </p:pic>
      <p:sp>
        <p:nvSpPr>
          <p:cNvPr id="10" name="TextBox 9">
            <a:extLst>
              <a:ext uri="{FF2B5EF4-FFF2-40B4-BE49-F238E27FC236}">
                <a16:creationId xmlns:a16="http://schemas.microsoft.com/office/drawing/2014/main" id="{6043309D-7BE4-4B33-952C-5E4FC6298051}"/>
              </a:ext>
            </a:extLst>
          </p:cNvPr>
          <p:cNvSpPr txBox="1"/>
          <p:nvPr/>
        </p:nvSpPr>
        <p:spPr>
          <a:xfrm>
            <a:off x="7167559" y="2307750"/>
            <a:ext cx="4550361" cy="1964202"/>
          </a:xfrm>
          <a:prstGeom prst="rect">
            <a:avLst/>
          </a:prstGeom>
        </p:spPr>
        <p:txBody>
          <a:bodyPr vert="horz" lIns="91440" tIns="45720" rIns="91440" bIns="45720" rtlCol="0" anchor="b">
            <a:normAutofit fontScale="92500"/>
          </a:bodyPr>
          <a:lstStyle/>
          <a:p>
            <a:pPr>
              <a:lnSpc>
                <a:spcPct val="90000"/>
              </a:lnSpc>
              <a:spcBef>
                <a:spcPct val="0"/>
              </a:spcBef>
              <a:spcAft>
                <a:spcPts val="600"/>
              </a:spcAft>
            </a:pPr>
            <a:r>
              <a:rPr lang="en-US" sz="3200" kern="1200" dirty="0">
                <a:latin typeface="Verdana" panose="020B0604030504040204" pitchFamily="34" charset="0"/>
                <a:ea typeface="Verdana" panose="020B0604030504040204" pitchFamily="34" charset="0"/>
                <a:cs typeface="+mj-cs"/>
              </a:rPr>
              <a:t>CUSTOMER SEGMENTATION USING RFM ANALYSIS AND CLUSTERING</a:t>
            </a:r>
          </a:p>
        </p:txBody>
      </p:sp>
    </p:spTree>
    <p:extLst>
      <p:ext uri="{BB962C8B-B14F-4D97-AF65-F5344CB8AC3E}">
        <p14:creationId xmlns:p14="http://schemas.microsoft.com/office/powerpoint/2010/main" val="36610459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E683B98-DEC1-4332-A574-3ACF3063164A}"/>
              </a:ext>
            </a:extLst>
          </p:cNvPr>
          <p:cNvSpPr/>
          <p:nvPr/>
        </p:nvSpPr>
        <p:spPr>
          <a:xfrm>
            <a:off x="0" y="0"/>
            <a:ext cx="12192000" cy="515927"/>
          </a:xfrm>
          <a:prstGeom prst="rect">
            <a:avLst/>
          </a:prstGeom>
          <a:gradFill flip="none" rotWithShape="1">
            <a:gsLst>
              <a:gs pos="0">
                <a:schemeClr val="accent2">
                  <a:lumMod val="60000"/>
                  <a:lumOff val="40000"/>
                  <a:tint val="66000"/>
                  <a:satMod val="160000"/>
                </a:schemeClr>
              </a:gs>
              <a:gs pos="50000">
                <a:schemeClr val="accent2">
                  <a:lumMod val="60000"/>
                  <a:lumOff val="40000"/>
                  <a:tint val="44500"/>
                  <a:satMod val="160000"/>
                </a:schemeClr>
              </a:gs>
              <a:gs pos="100000">
                <a:schemeClr val="accent2">
                  <a:lumMod val="60000"/>
                  <a:lumOff val="40000"/>
                  <a:tint val="23500"/>
                  <a:satMod val="160000"/>
                </a:schemeClr>
              </a:gs>
            </a:gsLst>
            <a:lin ang="2700000" scaled="1"/>
            <a:tileRect/>
          </a:gra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accent4">
                  <a:lumMod val="40000"/>
                  <a:lumOff val="60000"/>
                </a:schemeClr>
              </a:solidFill>
            </a:endParaRPr>
          </a:p>
        </p:txBody>
      </p:sp>
      <p:sp>
        <p:nvSpPr>
          <p:cNvPr id="6" name="TextBox 5">
            <a:extLst>
              <a:ext uri="{FF2B5EF4-FFF2-40B4-BE49-F238E27FC236}">
                <a16:creationId xmlns:a16="http://schemas.microsoft.com/office/drawing/2014/main" id="{CC04993A-EA4D-405D-912E-C233D3DB6542}"/>
              </a:ext>
            </a:extLst>
          </p:cNvPr>
          <p:cNvSpPr txBox="1"/>
          <p:nvPr/>
        </p:nvSpPr>
        <p:spPr>
          <a:xfrm>
            <a:off x="1508289" y="0"/>
            <a:ext cx="9087439" cy="584775"/>
          </a:xfrm>
          <a:prstGeom prst="rect">
            <a:avLst/>
          </a:prstGeom>
          <a:noFill/>
        </p:spPr>
        <p:txBody>
          <a:bodyPr wrap="square" rtlCol="0">
            <a:spAutoFit/>
          </a:bodyPr>
          <a:lstStyle/>
          <a:p>
            <a:pPr algn="ctr"/>
            <a:r>
              <a:rPr lang="en-US" sz="3200" b="1" dirty="0"/>
              <a:t>FREQUENCY</a:t>
            </a:r>
            <a:endParaRPr lang="en-CA" sz="3200" b="1" dirty="0"/>
          </a:p>
        </p:txBody>
      </p:sp>
      <p:sp>
        <p:nvSpPr>
          <p:cNvPr id="8" name="Rectangle 7">
            <a:extLst>
              <a:ext uri="{FF2B5EF4-FFF2-40B4-BE49-F238E27FC236}">
                <a16:creationId xmlns:a16="http://schemas.microsoft.com/office/drawing/2014/main" id="{5A8F2B28-28D4-4C34-9A3F-07BAC303ADA0}"/>
              </a:ext>
            </a:extLst>
          </p:cNvPr>
          <p:cNvSpPr/>
          <p:nvPr/>
        </p:nvSpPr>
        <p:spPr>
          <a:xfrm>
            <a:off x="0" y="515927"/>
            <a:ext cx="45719" cy="6480928"/>
          </a:xfrm>
          <a:prstGeom prst="rect">
            <a:avLst/>
          </a:prstGeom>
          <a:gradFill flip="none" rotWithShape="1">
            <a:gsLst>
              <a:gs pos="0">
                <a:schemeClr val="accent2">
                  <a:lumMod val="60000"/>
                  <a:lumOff val="40000"/>
                  <a:tint val="66000"/>
                  <a:satMod val="160000"/>
                </a:schemeClr>
              </a:gs>
              <a:gs pos="50000">
                <a:schemeClr val="accent2">
                  <a:lumMod val="60000"/>
                  <a:lumOff val="40000"/>
                  <a:tint val="44500"/>
                  <a:satMod val="160000"/>
                </a:schemeClr>
              </a:gs>
              <a:gs pos="100000">
                <a:schemeClr val="accent2">
                  <a:lumMod val="60000"/>
                  <a:lumOff val="40000"/>
                  <a:tint val="23500"/>
                  <a:satMod val="160000"/>
                </a:schemeClr>
              </a:gs>
            </a:gsLst>
            <a:path path="circle">
              <a:fillToRect l="100000" t="100000"/>
            </a:path>
            <a:tileRect r="-100000" b="-100000"/>
          </a:gra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Rectangle 8">
            <a:extLst>
              <a:ext uri="{FF2B5EF4-FFF2-40B4-BE49-F238E27FC236}">
                <a16:creationId xmlns:a16="http://schemas.microsoft.com/office/drawing/2014/main" id="{E3497E7D-71F7-4FE4-BDB9-DE2FDFB8DC79}"/>
              </a:ext>
            </a:extLst>
          </p:cNvPr>
          <p:cNvSpPr/>
          <p:nvPr/>
        </p:nvSpPr>
        <p:spPr>
          <a:xfrm>
            <a:off x="12146281" y="515927"/>
            <a:ext cx="45719" cy="6480928"/>
          </a:xfrm>
          <a:prstGeom prst="rect">
            <a:avLst/>
          </a:prstGeom>
          <a:gradFill flip="none" rotWithShape="1">
            <a:gsLst>
              <a:gs pos="0">
                <a:schemeClr val="accent2">
                  <a:lumMod val="60000"/>
                  <a:lumOff val="40000"/>
                  <a:tint val="66000"/>
                  <a:satMod val="160000"/>
                </a:schemeClr>
              </a:gs>
              <a:gs pos="50000">
                <a:schemeClr val="accent2">
                  <a:lumMod val="60000"/>
                  <a:lumOff val="40000"/>
                  <a:tint val="44500"/>
                  <a:satMod val="160000"/>
                </a:schemeClr>
              </a:gs>
              <a:gs pos="100000">
                <a:schemeClr val="accent2">
                  <a:lumMod val="60000"/>
                  <a:lumOff val="40000"/>
                  <a:tint val="23500"/>
                  <a:satMod val="160000"/>
                </a:schemeClr>
              </a:gs>
            </a:gsLst>
            <a:path path="circle">
              <a:fillToRect l="100000" t="100000"/>
            </a:path>
            <a:tileRect r="-100000" b="-100000"/>
          </a:gra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 name="Slide Number Placeholder 2">
            <a:extLst>
              <a:ext uri="{FF2B5EF4-FFF2-40B4-BE49-F238E27FC236}">
                <a16:creationId xmlns:a16="http://schemas.microsoft.com/office/drawing/2014/main" id="{83F52AD4-C388-4719-951F-26C25BED9EE9}"/>
              </a:ext>
            </a:extLst>
          </p:cNvPr>
          <p:cNvSpPr>
            <a:spLocks noGrp="1"/>
          </p:cNvSpPr>
          <p:nvPr>
            <p:ph type="sldNum" sz="quarter" idx="12"/>
          </p:nvPr>
        </p:nvSpPr>
        <p:spPr/>
        <p:txBody>
          <a:bodyPr/>
          <a:lstStyle/>
          <a:p>
            <a:r>
              <a:rPr lang="en-CA" dirty="0"/>
              <a:t>9</a:t>
            </a:r>
          </a:p>
        </p:txBody>
      </p:sp>
      <p:graphicFrame>
        <p:nvGraphicFramePr>
          <p:cNvPr id="7" name="Diagram 6">
            <a:extLst>
              <a:ext uri="{FF2B5EF4-FFF2-40B4-BE49-F238E27FC236}">
                <a16:creationId xmlns:a16="http://schemas.microsoft.com/office/drawing/2014/main" id="{3A9A514F-2154-48AE-B0FC-3F308C64B38E}"/>
              </a:ext>
            </a:extLst>
          </p:cNvPr>
          <p:cNvGraphicFramePr/>
          <p:nvPr/>
        </p:nvGraphicFramePr>
        <p:xfrm>
          <a:off x="-1049130" y="0"/>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1" name="Picture 10">
            <a:extLst>
              <a:ext uri="{FF2B5EF4-FFF2-40B4-BE49-F238E27FC236}">
                <a16:creationId xmlns:a16="http://schemas.microsoft.com/office/drawing/2014/main" id="{1454FADF-C43E-452F-A122-6AEE3502FBD9}"/>
              </a:ext>
            </a:extLst>
          </p:cNvPr>
          <p:cNvPicPr>
            <a:picLocks noChangeAspect="1"/>
          </p:cNvPicPr>
          <p:nvPr/>
        </p:nvPicPr>
        <p:blipFill rotWithShape="1">
          <a:blip r:embed="rId7"/>
          <a:srcRect l="5526" r="4831" b="7450"/>
          <a:stretch/>
        </p:blipFill>
        <p:spPr>
          <a:xfrm>
            <a:off x="8016903" y="1890422"/>
            <a:ext cx="3466772" cy="3091432"/>
          </a:xfrm>
          <a:prstGeom prst="rect">
            <a:avLst/>
          </a:prstGeom>
          <a:ln w="19050">
            <a:solidFill>
              <a:schemeClr val="tx1"/>
            </a:solidFill>
          </a:ln>
        </p:spPr>
      </p:pic>
    </p:spTree>
    <p:extLst>
      <p:ext uri="{BB962C8B-B14F-4D97-AF65-F5344CB8AC3E}">
        <p14:creationId xmlns:p14="http://schemas.microsoft.com/office/powerpoint/2010/main" val="6219723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E683B98-DEC1-4332-A574-3ACF3063164A}"/>
              </a:ext>
            </a:extLst>
          </p:cNvPr>
          <p:cNvSpPr/>
          <p:nvPr/>
        </p:nvSpPr>
        <p:spPr>
          <a:xfrm>
            <a:off x="0" y="0"/>
            <a:ext cx="12192000" cy="515927"/>
          </a:xfrm>
          <a:prstGeom prst="rect">
            <a:avLst/>
          </a:prstGeom>
          <a:gradFill flip="none" rotWithShape="1">
            <a:gsLst>
              <a:gs pos="0">
                <a:schemeClr val="accent2">
                  <a:lumMod val="60000"/>
                  <a:lumOff val="40000"/>
                  <a:tint val="66000"/>
                  <a:satMod val="160000"/>
                </a:schemeClr>
              </a:gs>
              <a:gs pos="50000">
                <a:schemeClr val="accent2">
                  <a:lumMod val="60000"/>
                  <a:lumOff val="40000"/>
                  <a:tint val="44500"/>
                  <a:satMod val="160000"/>
                </a:schemeClr>
              </a:gs>
              <a:gs pos="100000">
                <a:schemeClr val="accent2">
                  <a:lumMod val="60000"/>
                  <a:lumOff val="40000"/>
                  <a:tint val="23500"/>
                  <a:satMod val="160000"/>
                </a:schemeClr>
              </a:gs>
            </a:gsLst>
            <a:lin ang="2700000" scaled="1"/>
            <a:tileRect/>
          </a:gra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accent4">
                    <a:lumMod val="40000"/>
                    <a:lumOff val="60000"/>
                  </a:schemeClr>
                </a:solidFill>
              </a:rPr>
              <a:t>      d</a:t>
            </a:r>
          </a:p>
        </p:txBody>
      </p:sp>
      <p:sp>
        <p:nvSpPr>
          <p:cNvPr id="10" name="TextBox 9">
            <a:extLst>
              <a:ext uri="{FF2B5EF4-FFF2-40B4-BE49-F238E27FC236}">
                <a16:creationId xmlns:a16="http://schemas.microsoft.com/office/drawing/2014/main" id="{2D9DA02E-1FC5-4F4C-9966-54A76E36C3AE}"/>
              </a:ext>
            </a:extLst>
          </p:cNvPr>
          <p:cNvSpPr txBox="1"/>
          <p:nvPr/>
        </p:nvSpPr>
        <p:spPr>
          <a:xfrm>
            <a:off x="1611984" y="0"/>
            <a:ext cx="7984503" cy="584775"/>
          </a:xfrm>
          <a:prstGeom prst="rect">
            <a:avLst/>
          </a:prstGeom>
          <a:noFill/>
        </p:spPr>
        <p:txBody>
          <a:bodyPr wrap="square" rtlCol="0">
            <a:spAutoFit/>
          </a:bodyPr>
          <a:lstStyle/>
          <a:p>
            <a:pPr algn="ctr"/>
            <a:r>
              <a:rPr lang="en-US" sz="3200" b="1" dirty="0"/>
              <a:t>   MONETARY</a:t>
            </a:r>
            <a:endParaRPr lang="en-CA" sz="3200" b="1" dirty="0"/>
          </a:p>
        </p:txBody>
      </p:sp>
      <p:sp>
        <p:nvSpPr>
          <p:cNvPr id="11" name="Rectangle 10">
            <a:extLst>
              <a:ext uri="{FF2B5EF4-FFF2-40B4-BE49-F238E27FC236}">
                <a16:creationId xmlns:a16="http://schemas.microsoft.com/office/drawing/2014/main" id="{DE533100-6F64-4E75-B657-947A12E9C270}"/>
              </a:ext>
            </a:extLst>
          </p:cNvPr>
          <p:cNvSpPr/>
          <p:nvPr/>
        </p:nvSpPr>
        <p:spPr>
          <a:xfrm>
            <a:off x="0" y="515927"/>
            <a:ext cx="45719" cy="6480928"/>
          </a:xfrm>
          <a:prstGeom prst="rect">
            <a:avLst/>
          </a:prstGeom>
          <a:gradFill flip="none" rotWithShape="1">
            <a:gsLst>
              <a:gs pos="0">
                <a:schemeClr val="accent2">
                  <a:lumMod val="60000"/>
                  <a:lumOff val="40000"/>
                  <a:tint val="66000"/>
                  <a:satMod val="160000"/>
                </a:schemeClr>
              </a:gs>
              <a:gs pos="50000">
                <a:schemeClr val="accent2">
                  <a:lumMod val="60000"/>
                  <a:lumOff val="40000"/>
                  <a:tint val="44500"/>
                  <a:satMod val="160000"/>
                </a:schemeClr>
              </a:gs>
              <a:gs pos="100000">
                <a:schemeClr val="accent2">
                  <a:lumMod val="60000"/>
                  <a:lumOff val="40000"/>
                  <a:tint val="23500"/>
                  <a:satMod val="160000"/>
                </a:schemeClr>
              </a:gs>
            </a:gsLst>
            <a:path path="circle">
              <a:fillToRect l="100000" t="100000"/>
            </a:path>
            <a:tileRect r="-100000" b="-100000"/>
          </a:gra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Rectangle 12">
            <a:extLst>
              <a:ext uri="{FF2B5EF4-FFF2-40B4-BE49-F238E27FC236}">
                <a16:creationId xmlns:a16="http://schemas.microsoft.com/office/drawing/2014/main" id="{8D782D73-2A5D-4AB4-B98D-E161830EE6B1}"/>
              </a:ext>
            </a:extLst>
          </p:cNvPr>
          <p:cNvSpPr/>
          <p:nvPr/>
        </p:nvSpPr>
        <p:spPr>
          <a:xfrm>
            <a:off x="12146281" y="515927"/>
            <a:ext cx="45719" cy="6480928"/>
          </a:xfrm>
          <a:prstGeom prst="rect">
            <a:avLst/>
          </a:prstGeom>
          <a:gradFill flip="none" rotWithShape="1">
            <a:gsLst>
              <a:gs pos="0">
                <a:schemeClr val="accent2">
                  <a:lumMod val="60000"/>
                  <a:lumOff val="40000"/>
                  <a:tint val="66000"/>
                  <a:satMod val="160000"/>
                </a:schemeClr>
              </a:gs>
              <a:gs pos="50000">
                <a:schemeClr val="accent2">
                  <a:lumMod val="60000"/>
                  <a:lumOff val="40000"/>
                  <a:tint val="44500"/>
                  <a:satMod val="160000"/>
                </a:schemeClr>
              </a:gs>
              <a:gs pos="100000">
                <a:schemeClr val="accent2">
                  <a:lumMod val="60000"/>
                  <a:lumOff val="40000"/>
                  <a:tint val="23500"/>
                  <a:satMod val="160000"/>
                </a:schemeClr>
              </a:gs>
            </a:gsLst>
            <a:path path="circle">
              <a:fillToRect l="100000" t="100000"/>
            </a:path>
            <a:tileRect r="-100000" b="-100000"/>
          </a:gra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Slide Number Placeholder 1">
            <a:extLst>
              <a:ext uri="{FF2B5EF4-FFF2-40B4-BE49-F238E27FC236}">
                <a16:creationId xmlns:a16="http://schemas.microsoft.com/office/drawing/2014/main" id="{6E9AF97A-6447-4527-A732-F6E10B2C71FD}"/>
              </a:ext>
            </a:extLst>
          </p:cNvPr>
          <p:cNvSpPr>
            <a:spLocks noGrp="1"/>
          </p:cNvSpPr>
          <p:nvPr>
            <p:ph type="sldNum" sz="quarter" idx="12"/>
          </p:nvPr>
        </p:nvSpPr>
        <p:spPr/>
        <p:txBody>
          <a:bodyPr/>
          <a:lstStyle/>
          <a:p>
            <a:r>
              <a:rPr lang="en-CA" dirty="0"/>
              <a:t>10</a:t>
            </a:r>
          </a:p>
        </p:txBody>
      </p:sp>
      <p:graphicFrame>
        <p:nvGraphicFramePr>
          <p:cNvPr id="4" name="Diagram 3">
            <a:extLst>
              <a:ext uri="{FF2B5EF4-FFF2-40B4-BE49-F238E27FC236}">
                <a16:creationId xmlns:a16="http://schemas.microsoft.com/office/drawing/2014/main" id="{2778E7A5-065C-433B-959B-4AD577CD54C1}"/>
              </a:ext>
            </a:extLst>
          </p:cNvPr>
          <p:cNvGraphicFramePr/>
          <p:nvPr/>
        </p:nvGraphicFramePr>
        <p:xfrm>
          <a:off x="1540235" y="-531861"/>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9" name="Picture 8">
            <a:extLst>
              <a:ext uri="{FF2B5EF4-FFF2-40B4-BE49-F238E27FC236}">
                <a16:creationId xmlns:a16="http://schemas.microsoft.com/office/drawing/2014/main" id="{91432FA4-853D-40EC-84BB-5C600A3EF671}"/>
              </a:ext>
            </a:extLst>
          </p:cNvPr>
          <p:cNvPicPr>
            <a:picLocks noChangeAspect="1"/>
          </p:cNvPicPr>
          <p:nvPr/>
        </p:nvPicPr>
        <p:blipFill rotWithShape="1">
          <a:blip r:embed="rId7"/>
          <a:srcRect l="3260" r="1699" b="5157"/>
          <a:stretch/>
        </p:blipFill>
        <p:spPr>
          <a:xfrm>
            <a:off x="4296758" y="3759888"/>
            <a:ext cx="4003179" cy="277423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8670991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E683B98-DEC1-4332-A574-3ACF3063164A}"/>
              </a:ext>
            </a:extLst>
          </p:cNvPr>
          <p:cNvSpPr/>
          <p:nvPr/>
        </p:nvSpPr>
        <p:spPr>
          <a:xfrm>
            <a:off x="0" y="0"/>
            <a:ext cx="12192000" cy="515927"/>
          </a:xfrm>
          <a:prstGeom prst="rect">
            <a:avLst/>
          </a:prstGeom>
          <a:gradFill flip="none" rotWithShape="1">
            <a:gsLst>
              <a:gs pos="0">
                <a:schemeClr val="accent2">
                  <a:lumMod val="60000"/>
                  <a:lumOff val="40000"/>
                  <a:tint val="66000"/>
                  <a:satMod val="160000"/>
                </a:schemeClr>
              </a:gs>
              <a:gs pos="50000">
                <a:schemeClr val="accent2">
                  <a:lumMod val="60000"/>
                  <a:lumOff val="40000"/>
                  <a:tint val="44500"/>
                  <a:satMod val="160000"/>
                </a:schemeClr>
              </a:gs>
              <a:gs pos="100000">
                <a:schemeClr val="accent2">
                  <a:lumMod val="60000"/>
                  <a:lumOff val="40000"/>
                  <a:tint val="23500"/>
                  <a:satMod val="160000"/>
                </a:schemeClr>
              </a:gs>
            </a:gsLst>
            <a:lin ang="2700000" scaled="1"/>
            <a:tileRect/>
          </a:gra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accent4">
                  <a:lumMod val="40000"/>
                  <a:lumOff val="60000"/>
                </a:schemeClr>
              </a:solidFill>
            </a:endParaRPr>
          </a:p>
        </p:txBody>
      </p:sp>
      <p:sp>
        <p:nvSpPr>
          <p:cNvPr id="2" name="TextBox 1">
            <a:extLst>
              <a:ext uri="{FF2B5EF4-FFF2-40B4-BE49-F238E27FC236}">
                <a16:creationId xmlns:a16="http://schemas.microsoft.com/office/drawing/2014/main" id="{6E5871D4-E737-4BA0-960C-50EDB2D3DFF6}"/>
              </a:ext>
            </a:extLst>
          </p:cNvPr>
          <p:cNvSpPr txBox="1"/>
          <p:nvPr/>
        </p:nvSpPr>
        <p:spPr>
          <a:xfrm>
            <a:off x="1150070" y="0"/>
            <a:ext cx="9747316" cy="584775"/>
          </a:xfrm>
          <a:prstGeom prst="rect">
            <a:avLst/>
          </a:prstGeom>
          <a:noFill/>
        </p:spPr>
        <p:txBody>
          <a:bodyPr wrap="square" rtlCol="0">
            <a:spAutoFit/>
          </a:bodyPr>
          <a:lstStyle/>
          <a:p>
            <a:pPr algn="ctr"/>
            <a:r>
              <a:rPr lang="en-US" sz="3200" dirty="0"/>
              <a:t>CREATING RFM TABLE WITH SCORES</a:t>
            </a:r>
            <a:endParaRPr lang="en-CA" sz="3200" dirty="0"/>
          </a:p>
        </p:txBody>
      </p:sp>
      <p:sp>
        <p:nvSpPr>
          <p:cNvPr id="8" name="TextBox 7">
            <a:extLst>
              <a:ext uri="{FF2B5EF4-FFF2-40B4-BE49-F238E27FC236}">
                <a16:creationId xmlns:a16="http://schemas.microsoft.com/office/drawing/2014/main" id="{95319F5B-5DE7-4635-84EC-FCD3180D6086}"/>
              </a:ext>
            </a:extLst>
          </p:cNvPr>
          <p:cNvSpPr txBox="1"/>
          <p:nvPr/>
        </p:nvSpPr>
        <p:spPr>
          <a:xfrm>
            <a:off x="228272" y="961724"/>
            <a:ext cx="11892570" cy="369332"/>
          </a:xfrm>
          <a:prstGeom prst="rect">
            <a:avLst/>
          </a:prstGeom>
          <a:noFill/>
        </p:spPr>
        <p:txBody>
          <a:bodyPr wrap="square">
            <a:spAutoFit/>
          </a:bodyPr>
          <a:lstStyle/>
          <a:p>
            <a:pPr marL="285750" indent="-285750">
              <a:buFont typeface="Arial" panose="020B0604020202020204" pitchFamily="34" charset="0"/>
              <a:buChar char="•"/>
            </a:pPr>
            <a:r>
              <a:rPr lang="en-US" dirty="0">
                <a:latin typeface="Calibri" panose="020F0502020204030204" pitchFamily="34" charset="0"/>
                <a:ea typeface="Calibri" panose="020F0502020204030204" pitchFamily="34" charset="0"/>
              </a:rPr>
              <a:t>Merge</a:t>
            </a:r>
            <a:r>
              <a:rPr lang="en-US" sz="1800" dirty="0">
                <a:effectLst/>
                <a:latin typeface="Calibri" panose="020F0502020204030204" pitchFamily="34" charset="0"/>
                <a:ea typeface="Calibri" panose="020F0502020204030204" pitchFamily="34" charset="0"/>
              </a:rPr>
              <a:t> Recency, Frequency and Monetary columns based on customer ID, to create RFM table.</a:t>
            </a:r>
            <a:endParaRPr lang="en-CA" dirty="0"/>
          </a:p>
        </p:txBody>
      </p:sp>
      <p:sp>
        <p:nvSpPr>
          <p:cNvPr id="9" name="TextBox 8">
            <a:extLst>
              <a:ext uri="{FF2B5EF4-FFF2-40B4-BE49-F238E27FC236}">
                <a16:creationId xmlns:a16="http://schemas.microsoft.com/office/drawing/2014/main" id="{2284678B-AA5B-4DDF-B8FC-9ED3BAEEAF27}"/>
              </a:ext>
            </a:extLst>
          </p:cNvPr>
          <p:cNvSpPr txBox="1"/>
          <p:nvPr/>
        </p:nvSpPr>
        <p:spPr>
          <a:xfrm>
            <a:off x="149715" y="4769963"/>
            <a:ext cx="11812899" cy="923330"/>
          </a:xfrm>
          <a:prstGeom prst="rect">
            <a:avLst/>
          </a:prstGeom>
          <a:noFill/>
        </p:spPr>
        <p:txBody>
          <a:bodyPr wrap="square" rtlCol="0">
            <a:spAutoFit/>
          </a:bodyPr>
          <a:lstStyle/>
          <a:p>
            <a:pPr algn="just"/>
            <a:endParaRPr lang="en-CA" sz="1800" dirty="0">
              <a:solidFill>
                <a:srgbClr val="000000"/>
              </a:solidFill>
              <a:effectLst/>
              <a:latin typeface="Calibri" panose="020F0502020204030204" pitchFamily="34" charset="0"/>
              <a:ea typeface="Times New Roman" panose="02020603050405020304" pitchFamily="18" charset="0"/>
            </a:endParaRPr>
          </a:p>
          <a:p>
            <a:pPr algn="just"/>
            <a:endParaRPr lang="en-CA" dirty="0">
              <a:solidFill>
                <a:srgbClr val="000000"/>
              </a:solidFill>
              <a:latin typeface="Calibri" panose="020F0502020204030204" pitchFamily="34" charset="0"/>
              <a:ea typeface="Times New Roman" panose="02020603050405020304" pitchFamily="18" charset="0"/>
            </a:endParaRPr>
          </a:p>
          <a:p>
            <a:endParaRPr lang="en-CA" dirty="0"/>
          </a:p>
        </p:txBody>
      </p:sp>
      <p:sp>
        <p:nvSpPr>
          <p:cNvPr id="10" name="Rectangle 9">
            <a:extLst>
              <a:ext uri="{FF2B5EF4-FFF2-40B4-BE49-F238E27FC236}">
                <a16:creationId xmlns:a16="http://schemas.microsoft.com/office/drawing/2014/main" id="{D6734BC7-5AE4-4A9E-887E-1B985BA35D78}"/>
              </a:ext>
            </a:extLst>
          </p:cNvPr>
          <p:cNvSpPr/>
          <p:nvPr/>
        </p:nvSpPr>
        <p:spPr>
          <a:xfrm>
            <a:off x="0" y="515927"/>
            <a:ext cx="45719" cy="6480928"/>
          </a:xfrm>
          <a:prstGeom prst="rect">
            <a:avLst/>
          </a:prstGeom>
          <a:gradFill flip="none" rotWithShape="1">
            <a:gsLst>
              <a:gs pos="0">
                <a:schemeClr val="accent2">
                  <a:lumMod val="60000"/>
                  <a:lumOff val="40000"/>
                  <a:tint val="66000"/>
                  <a:satMod val="160000"/>
                </a:schemeClr>
              </a:gs>
              <a:gs pos="50000">
                <a:schemeClr val="accent2">
                  <a:lumMod val="60000"/>
                  <a:lumOff val="40000"/>
                  <a:tint val="44500"/>
                  <a:satMod val="160000"/>
                </a:schemeClr>
              </a:gs>
              <a:gs pos="100000">
                <a:schemeClr val="accent2">
                  <a:lumMod val="60000"/>
                  <a:lumOff val="40000"/>
                  <a:tint val="23500"/>
                  <a:satMod val="160000"/>
                </a:schemeClr>
              </a:gs>
            </a:gsLst>
            <a:path path="circle">
              <a:fillToRect l="100000" t="100000"/>
            </a:path>
            <a:tileRect r="-100000" b="-100000"/>
          </a:gra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Rectangle 10">
            <a:extLst>
              <a:ext uri="{FF2B5EF4-FFF2-40B4-BE49-F238E27FC236}">
                <a16:creationId xmlns:a16="http://schemas.microsoft.com/office/drawing/2014/main" id="{F6F5E76D-CDD7-4969-A933-F54EF3E7E5CF}"/>
              </a:ext>
            </a:extLst>
          </p:cNvPr>
          <p:cNvSpPr/>
          <p:nvPr/>
        </p:nvSpPr>
        <p:spPr>
          <a:xfrm>
            <a:off x="12145167" y="515927"/>
            <a:ext cx="45719" cy="6480928"/>
          </a:xfrm>
          <a:prstGeom prst="rect">
            <a:avLst/>
          </a:prstGeom>
          <a:gradFill flip="none" rotWithShape="1">
            <a:gsLst>
              <a:gs pos="0">
                <a:schemeClr val="accent2">
                  <a:lumMod val="60000"/>
                  <a:lumOff val="40000"/>
                  <a:tint val="66000"/>
                  <a:satMod val="160000"/>
                </a:schemeClr>
              </a:gs>
              <a:gs pos="50000">
                <a:schemeClr val="accent2">
                  <a:lumMod val="60000"/>
                  <a:lumOff val="40000"/>
                  <a:tint val="44500"/>
                  <a:satMod val="160000"/>
                </a:schemeClr>
              </a:gs>
              <a:gs pos="100000">
                <a:schemeClr val="accent2">
                  <a:lumMod val="60000"/>
                  <a:lumOff val="40000"/>
                  <a:tint val="23500"/>
                  <a:satMod val="160000"/>
                </a:schemeClr>
              </a:gs>
            </a:gsLst>
            <a:path path="circle">
              <a:fillToRect l="100000" t="100000"/>
            </a:path>
            <a:tileRect r="-100000" b="-100000"/>
          </a:gra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 name="Slide Number Placeholder 2">
            <a:extLst>
              <a:ext uri="{FF2B5EF4-FFF2-40B4-BE49-F238E27FC236}">
                <a16:creationId xmlns:a16="http://schemas.microsoft.com/office/drawing/2014/main" id="{2FB891FE-774C-4737-B2C6-C0DDD7CDB24B}"/>
              </a:ext>
            </a:extLst>
          </p:cNvPr>
          <p:cNvSpPr>
            <a:spLocks noGrp="1"/>
          </p:cNvSpPr>
          <p:nvPr>
            <p:ph type="sldNum" sz="quarter" idx="12"/>
          </p:nvPr>
        </p:nvSpPr>
        <p:spPr/>
        <p:txBody>
          <a:bodyPr/>
          <a:lstStyle/>
          <a:p>
            <a:r>
              <a:rPr lang="en-CA" dirty="0"/>
              <a:t>11</a:t>
            </a:r>
          </a:p>
        </p:txBody>
      </p:sp>
      <p:pic>
        <p:nvPicPr>
          <p:cNvPr id="7" name="Picture 6">
            <a:extLst>
              <a:ext uri="{FF2B5EF4-FFF2-40B4-BE49-F238E27FC236}">
                <a16:creationId xmlns:a16="http://schemas.microsoft.com/office/drawing/2014/main" id="{E6C64783-C06A-4FB9-8D3E-1C2106D76E0A}"/>
              </a:ext>
            </a:extLst>
          </p:cNvPr>
          <p:cNvPicPr>
            <a:picLocks noChangeAspect="1"/>
          </p:cNvPicPr>
          <p:nvPr/>
        </p:nvPicPr>
        <p:blipFill rotWithShape="1">
          <a:blip r:embed="rId2"/>
          <a:srcRect l="3843" b="1980"/>
          <a:stretch/>
        </p:blipFill>
        <p:spPr>
          <a:xfrm>
            <a:off x="3305754" y="1572218"/>
            <a:ext cx="4909162" cy="4689434"/>
          </a:xfrm>
          <a:prstGeom prst="rect">
            <a:avLst/>
          </a:prstGeom>
          <a:ln w="12700">
            <a:solidFill>
              <a:schemeClr val="tx1"/>
            </a:solidFill>
          </a:ln>
        </p:spPr>
      </p:pic>
    </p:spTree>
    <p:extLst>
      <p:ext uri="{BB962C8B-B14F-4D97-AF65-F5344CB8AC3E}">
        <p14:creationId xmlns:p14="http://schemas.microsoft.com/office/powerpoint/2010/main" val="42271740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E683B98-DEC1-4332-A574-3ACF3063164A}"/>
              </a:ext>
            </a:extLst>
          </p:cNvPr>
          <p:cNvSpPr/>
          <p:nvPr/>
        </p:nvSpPr>
        <p:spPr>
          <a:xfrm>
            <a:off x="0" y="0"/>
            <a:ext cx="12192000" cy="515927"/>
          </a:xfrm>
          <a:prstGeom prst="rect">
            <a:avLst/>
          </a:prstGeom>
          <a:gradFill flip="none" rotWithShape="1">
            <a:gsLst>
              <a:gs pos="0">
                <a:schemeClr val="accent2">
                  <a:lumMod val="60000"/>
                  <a:lumOff val="40000"/>
                  <a:tint val="66000"/>
                  <a:satMod val="160000"/>
                </a:schemeClr>
              </a:gs>
              <a:gs pos="50000">
                <a:schemeClr val="accent2">
                  <a:lumMod val="60000"/>
                  <a:lumOff val="40000"/>
                  <a:tint val="44500"/>
                  <a:satMod val="160000"/>
                </a:schemeClr>
              </a:gs>
              <a:gs pos="100000">
                <a:schemeClr val="accent2">
                  <a:lumMod val="60000"/>
                  <a:lumOff val="40000"/>
                  <a:tint val="23500"/>
                  <a:satMod val="160000"/>
                </a:schemeClr>
              </a:gs>
            </a:gsLst>
            <a:lin ang="2700000" scaled="1"/>
            <a:tileRect/>
          </a:gra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CREATING RFM TABLE WITH SCORES</a:t>
            </a:r>
            <a:endParaRPr lang="en-CA" sz="3200" dirty="0">
              <a:solidFill>
                <a:schemeClr val="tx1"/>
              </a:solidFill>
            </a:endParaRPr>
          </a:p>
        </p:txBody>
      </p:sp>
      <p:sp>
        <p:nvSpPr>
          <p:cNvPr id="6" name="TextBox 5">
            <a:extLst>
              <a:ext uri="{FF2B5EF4-FFF2-40B4-BE49-F238E27FC236}">
                <a16:creationId xmlns:a16="http://schemas.microsoft.com/office/drawing/2014/main" id="{6D64A0C9-6C0D-4440-B2D1-522E6C87088A}"/>
              </a:ext>
            </a:extLst>
          </p:cNvPr>
          <p:cNvSpPr txBox="1"/>
          <p:nvPr/>
        </p:nvSpPr>
        <p:spPr>
          <a:xfrm>
            <a:off x="766643" y="4891782"/>
            <a:ext cx="11102962" cy="1868781"/>
          </a:xfrm>
          <a:prstGeom prst="rect">
            <a:avLst/>
          </a:prstGeom>
          <a:noFill/>
        </p:spPr>
        <p:txBody>
          <a:bodyPr wrap="square">
            <a:spAutoFit/>
          </a:bodyPr>
          <a:lstStyle/>
          <a:p>
            <a:pPr>
              <a:lnSpc>
                <a:spcPct val="107000"/>
              </a:lnSpc>
              <a:spcAft>
                <a:spcPts val="800"/>
              </a:spcAft>
            </a:pPr>
            <a:endParaRPr lang="en-CA"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p>
            <a:pPr marL="285750" indent="-285750">
              <a:lnSpc>
                <a:spcPct val="107000"/>
              </a:lnSpc>
              <a:spcAft>
                <a:spcPts val="800"/>
              </a:spcAft>
              <a:buFont typeface="Arial" panose="020B0604020202020204" pitchFamily="34" charset="0"/>
              <a:buChar char="•"/>
            </a:pPr>
            <a:r>
              <a:rPr lang="en-CA" dirty="0">
                <a:solidFill>
                  <a:srgbClr val="000000"/>
                </a:solidFill>
                <a:latin typeface="Calibri" panose="020F0502020204030204" pitchFamily="34" charset="0"/>
                <a:ea typeface="Calibri" panose="020F0502020204030204" pitchFamily="34" charset="0"/>
                <a:cs typeface="Calibri" panose="020F0502020204030204" pitchFamily="34" charset="0"/>
              </a:rPr>
              <a:t>4 – Best/Highest Value</a:t>
            </a:r>
          </a:p>
          <a:p>
            <a:pPr marL="285750" indent="-285750">
              <a:lnSpc>
                <a:spcPct val="107000"/>
              </a:lnSpc>
              <a:spcAft>
                <a:spcPts val="800"/>
              </a:spcAft>
              <a:buFont typeface="Arial" panose="020B0604020202020204" pitchFamily="34" charset="0"/>
              <a:buChar char="•"/>
            </a:pPr>
            <a:r>
              <a:rPr lang="en-CA" dirty="0">
                <a:solidFill>
                  <a:srgbClr val="000000"/>
                </a:solidFill>
                <a:latin typeface="Calibri" panose="020F0502020204030204" pitchFamily="34" charset="0"/>
                <a:ea typeface="Calibri" panose="020F0502020204030204" pitchFamily="34" charset="0"/>
                <a:cs typeface="Calibri" panose="020F0502020204030204" pitchFamily="34" charset="0"/>
              </a:rPr>
              <a:t>1 – Worst/Lowest Value</a:t>
            </a:r>
          </a:p>
          <a:p>
            <a:pPr marL="285750" indent="-285750">
              <a:lnSpc>
                <a:spcPct val="107000"/>
              </a:lnSpc>
              <a:spcAft>
                <a:spcPts val="800"/>
              </a:spcAft>
              <a:buFont typeface="Arial" panose="020B0604020202020204" pitchFamily="34" charset="0"/>
              <a:buChar char="•"/>
            </a:pPr>
            <a:r>
              <a:rPr lang="en-CA" dirty="0">
                <a:solidFill>
                  <a:srgbClr val="000000"/>
                </a:solidFill>
                <a:latin typeface="Calibri" panose="020F0502020204030204" pitchFamily="34" charset="0"/>
                <a:ea typeface="Calibri" panose="020F0502020204030204" pitchFamily="34" charset="0"/>
                <a:cs typeface="Calibri" panose="020F0502020204030204" pitchFamily="34" charset="0"/>
              </a:rPr>
              <a:t>C</a:t>
            </a:r>
            <a:r>
              <a:rPr lang="en-CA"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alculate the </a:t>
            </a:r>
            <a:r>
              <a:rPr lang="en-CA" dirty="0">
                <a:solidFill>
                  <a:srgbClr val="000000"/>
                </a:solidFill>
                <a:latin typeface="Calibri" panose="020F0502020204030204" pitchFamily="34" charset="0"/>
                <a:ea typeface="Calibri" panose="020F0502020204030204" pitchFamily="34" charset="0"/>
                <a:cs typeface="Calibri" panose="020F0502020204030204" pitchFamily="34" charset="0"/>
              </a:rPr>
              <a:t>f</a:t>
            </a:r>
            <a:r>
              <a:rPr lang="en-CA"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inal RFM Score by combining individual </a:t>
            </a:r>
            <a:r>
              <a:rPr lang="en-CA" dirty="0" err="1">
                <a:solidFill>
                  <a:srgbClr val="000000"/>
                </a:solidFill>
                <a:latin typeface="Calibri" panose="020F0502020204030204" pitchFamily="34" charset="0"/>
                <a:ea typeface="Times New Roman" panose="02020603050405020304" pitchFamily="18" charset="0"/>
              </a:rPr>
              <a:t>R_Quartile</a:t>
            </a:r>
            <a:r>
              <a:rPr lang="en-CA" dirty="0">
                <a:solidFill>
                  <a:srgbClr val="000000"/>
                </a:solidFill>
                <a:latin typeface="Calibri" panose="020F0502020204030204" pitchFamily="34" charset="0"/>
                <a:ea typeface="Times New Roman" panose="02020603050405020304" pitchFamily="18" charset="0"/>
              </a:rPr>
              <a:t>, </a:t>
            </a:r>
            <a:r>
              <a:rPr lang="en-CA" dirty="0" err="1">
                <a:solidFill>
                  <a:srgbClr val="000000"/>
                </a:solidFill>
                <a:latin typeface="Calibri" panose="020F0502020204030204" pitchFamily="34" charset="0"/>
                <a:ea typeface="Times New Roman" panose="02020603050405020304" pitchFamily="18" charset="0"/>
              </a:rPr>
              <a:t>F_Quartile</a:t>
            </a:r>
            <a:r>
              <a:rPr lang="en-CA" dirty="0">
                <a:solidFill>
                  <a:srgbClr val="000000"/>
                </a:solidFill>
                <a:latin typeface="Calibri" panose="020F0502020204030204" pitchFamily="34" charset="0"/>
                <a:ea typeface="Times New Roman" panose="02020603050405020304" pitchFamily="18" charset="0"/>
              </a:rPr>
              <a:t>, </a:t>
            </a:r>
            <a:r>
              <a:rPr lang="en-CA" dirty="0" err="1">
                <a:solidFill>
                  <a:srgbClr val="000000"/>
                </a:solidFill>
                <a:latin typeface="Calibri" panose="020F0502020204030204" pitchFamily="34" charset="0"/>
                <a:ea typeface="Times New Roman" panose="02020603050405020304" pitchFamily="18" charset="0"/>
              </a:rPr>
              <a:t>M_Quartile</a:t>
            </a:r>
            <a:r>
              <a:rPr lang="en-CA"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scores for each customer.</a:t>
            </a: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 name="Rectangle 7">
            <a:extLst>
              <a:ext uri="{FF2B5EF4-FFF2-40B4-BE49-F238E27FC236}">
                <a16:creationId xmlns:a16="http://schemas.microsoft.com/office/drawing/2014/main" id="{8A5BFFCF-9AD7-4F49-87CE-B3B916061579}"/>
              </a:ext>
            </a:extLst>
          </p:cNvPr>
          <p:cNvSpPr/>
          <p:nvPr/>
        </p:nvSpPr>
        <p:spPr>
          <a:xfrm>
            <a:off x="0" y="515927"/>
            <a:ext cx="45719" cy="6480928"/>
          </a:xfrm>
          <a:prstGeom prst="rect">
            <a:avLst/>
          </a:prstGeom>
          <a:gradFill flip="none" rotWithShape="1">
            <a:gsLst>
              <a:gs pos="0">
                <a:schemeClr val="accent2">
                  <a:lumMod val="60000"/>
                  <a:lumOff val="40000"/>
                  <a:tint val="66000"/>
                  <a:satMod val="160000"/>
                </a:schemeClr>
              </a:gs>
              <a:gs pos="50000">
                <a:schemeClr val="accent2">
                  <a:lumMod val="60000"/>
                  <a:lumOff val="40000"/>
                  <a:tint val="44500"/>
                  <a:satMod val="160000"/>
                </a:schemeClr>
              </a:gs>
              <a:gs pos="100000">
                <a:schemeClr val="accent2">
                  <a:lumMod val="60000"/>
                  <a:lumOff val="40000"/>
                  <a:tint val="23500"/>
                  <a:satMod val="160000"/>
                </a:schemeClr>
              </a:gs>
            </a:gsLst>
            <a:path path="circle">
              <a:fillToRect l="100000" t="100000"/>
            </a:path>
            <a:tileRect r="-100000" b="-100000"/>
          </a:gra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Rectangle 8">
            <a:extLst>
              <a:ext uri="{FF2B5EF4-FFF2-40B4-BE49-F238E27FC236}">
                <a16:creationId xmlns:a16="http://schemas.microsoft.com/office/drawing/2014/main" id="{A31C6FFB-225C-46B3-8D8F-E0BA59420659}"/>
              </a:ext>
            </a:extLst>
          </p:cNvPr>
          <p:cNvSpPr/>
          <p:nvPr/>
        </p:nvSpPr>
        <p:spPr>
          <a:xfrm>
            <a:off x="12146281" y="515927"/>
            <a:ext cx="45719" cy="6480928"/>
          </a:xfrm>
          <a:prstGeom prst="rect">
            <a:avLst/>
          </a:prstGeom>
          <a:gradFill flip="none" rotWithShape="1">
            <a:gsLst>
              <a:gs pos="0">
                <a:schemeClr val="accent2">
                  <a:lumMod val="60000"/>
                  <a:lumOff val="40000"/>
                  <a:tint val="66000"/>
                  <a:satMod val="160000"/>
                </a:schemeClr>
              </a:gs>
              <a:gs pos="50000">
                <a:schemeClr val="accent2">
                  <a:lumMod val="60000"/>
                  <a:lumOff val="40000"/>
                  <a:tint val="44500"/>
                  <a:satMod val="160000"/>
                </a:schemeClr>
              </a:gs>
              <a:gs pos="100000">
                <a:schemeClr val="accent2">
                  <a:lumMod val="60000"/>
                  <a:lumOff val="40000"/>
                  <a:tint val="23500"/>
                  <a:satMod val="160000"/>
                </a:schemeClr>
              </a:gs>
            </a:gsLst>
            <a:path path="circle">
              <a:fillToRect l="100000" t="100000"/>
            </a:path>
            <a:tileRect r="-100000" b="-100000"/>
          </a:gra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Rectangle 1">
            <a:extLst>
              <a:ext uri="{FF2B5EF4-FFF2-40B4-BE49-F238E27FC236}">
                <a16:creationId xmlns:a16="http://schemas.microsoft.com/office/drawing/2014/main" id="{452C7545-98B0-4F2E-BB53-74203FDC802A}"/>
              </a:ext>
            </a:extLst>
          </p:cNvPr>
          <p:cNvSpPr/>
          <p:nvPr/>
        </p:nvSpPr>
        <p:spPr>
          <a:xfrm>
            <a:off x="743452" y="1031827"/>
            <a:ext cx="10438076" cy="646331"/>
          </a:xfrm>
          <a:prstGeom prst="rect">
            <a:avLst/>
          </a:prstGeom>
        </p:spPr>
        <p:txBody>
          <a:bodyPr wrap="square">
            <a:spAutoFit/>
          </a:bodyPr>
          <a:lstStyle/>
          <a:p>
            <a:pPr marL="285750" indent="-285750" algn="just">
              <a:buFont typeface="Arial" panose="020B0604020202020204" pitchFamily="34" charset="0"/>
              <a:buChar char="•"/>
            </a:pPr>
            <a:r>
              <a:rPr lang="en-CA" dirty="0">
                <a:solidFill>
                  <a:srgbClr val="000000"/>
                </a:solidFill>
                <a:latin typeface="Calibri" panose="020F0502020204030204" pitchFamily="34" charset="0"/>
                <a:ea typeface="Times New Roman" panose="02020603050405020304" pitchFamily="18" charset="0"/>
              </a:rPr>
              <a:t>Assigned scores from 1 to 4 based on </a:t>
            </a:r>
            <a:r>
              <a:rPr lang="en-CA" b="1" dirty="0">
                <a:solidFill>
                  <a:srgbClr val="000000"/>
                </a:solidFill>
                <a:latin typeface="Calibri" panose="020F0502020204030204" pitchFamily="34" charset="0"/>
                <a:ea typeface="Times New Roman" panose="02020603050405020304" pitchFamily="18" charset="0"/>
              </a:rPr>
              <a:t>Quartiles</a:t>
            </a:r>
            <a:r>
              <a:rPr lang="en-CA" dirty="0">
                <a:solidFill>
                  <a:srgbClr val="000000"/>
                </a:solidFill>
                <a:latin typeface="Calibri" panose="020F0502020204030204" pitchFamily="34" charset="0"/>
                <a:ea typeface="Times New Roman" panose="02020603050405020304" pitchFamily="18" charset="0"/>
              </a:rPr>
              <a:t> to Recency, Frequency and Monetary and named those columns as </a:t>
            </a:r>
            <a:r>
              <a:rPr lang="en-CA" dirty="0" err="1">
                <a:solidFill>
                  <a:srgbClr val="000000"/>
                </a:solidFill>
                <a:latin typeface="Calibri" panose="020F0502020204030204" pitchFamily="34" charset="0"/>
                <a:ea typeface="Times New Roman" panose="02020603050405020304" pitchFamily="18" charset="0"/>
              </a:rPr>
              <a:t>R_Quartile</a:t>
            </a:r>
            <a:r>
              <a:rPr lang="en-CA" dirty="0">
                <a:solidFill>
                  <a:srgbClr val="000000"/>
                </a:solidFill>
                <a:latin typeface="Calibri" panose="020F0502020204030204" pitchFamily="34" charset="0"/>
                <a:ea typeface="Times New Roman" panose="02020603050405020304" pitchFamily="18" charset="0"/>
              </a:rPr>
              <a:t>, </a:t>
            </a:r>
            <a:r>
              <a:rPr lang="en-CA" dirty="0" err="1">
                <a:solidFill>
                  <a:srgbClr val="000000"/>
                </a:solidFill>
                <a:latin typeface="Calibri" panose="020F0502020204030204" pitchFamily="34" charset="0"/>
                <a:ea typeface="Times New Roman" panose="02020603050405020304" pitchFamily="18" charset="0"/>
              </a:rPr>
              <a:t>F_Quartile</a:t>
            </a:r>
            <a:r>
              <a:rPr lang="en-CA" dirty="0">
                <a:solidFill>
                  <a:srgbClr val="000000"/>
                </a:solidFill>
                <a:latin typeface="Calibri" panose="020F0502020204030204" pitchFamily="34" charset="0"/>
                <a:ea typeface="Times New Roman" panose="02020603050405020304" pitchFamily="18" charset="0"/>
              </a:rPr>
              <a:t>, </a:t>
            </a:r>
            <a:r>
              <a:rPr lang="en-CA" dirty="0" err="1">
                <a:solidFill>
                  <a:srgbClr val="000000"/>
                </a:solidFill>
                <a:latin typeface="Calibri" panose="020F0502020204030204" pitchFamily="34" charset="0"/>
                <a:ea typeface="Times New Roman" panose="02020603050405020304" pitchFamily="18" charset="0"/>
              </a:rPr>
              <a:t>M_Quartile</a:t>
            </a:r>
            <a:r>
              <a:rPr lang="en-CA" dirty="0">
                <a:solidFill>
                  <a:srgbClr val="000000"/>
                </a:solidFill>
                <a:latin typeface="Calibri" panose="020F0502020204030204" pitchFamily="34" charset="0"/>
                <a:ea typeface="Times New Roman" panose="02020603050405020304" pitchFamily="18" charset="0"/>
              </a:rPr>
              <a:t>.</a:t>
            </a:r>
            <a:endParaRPr lang="en-CA" dirty="0">
              <a:latin typeface="Times New Roman" panose="02020603050405020304" pitchFamily="18" charset="0"/>
              <a:ea typeface="Times New Roman" panose="02020603050405020304" pitchFamily="18" charset="0"/>
            </a:endParaRPr>
          </a:p>
        </p:txBody>
      </p:sp>
      <p:sp>
        <p:nvSpPr>
          <p:cNvPr id="3" name="Slide Number Placeholder 2">
            <a:extLst>
              <a:ext uri="{FF2B5EF4-FFF2-40B4-BE49-F238E27FC236}">
                <a16:creationId xmlns:a16="http://schemas.microsoft.com/office/drawing/2014/main" id="{2580AB70-47D6-4A52-8B37-F93EDF780E66}"/>
              </a:ext>
            </a:extLst>
          </p:cNvPr>
          <p:cNvSpPr>
            <a:spLocks noGrp="1"/>
          </p:cNvSpPr>
          <p:nvPr>
            <p:ph type="sldNum" sz="quarter" idx="12"/>
          </p:nvPr>
        </p:nvSpPr>
        <p:spPr/>
        <p:txBody>
          <a:bodyPr/>
          <a:lstStyle/>
          <a:p>
            <a:r>
              <a:rPr lang="en-CA" dirty="0"/>
              <a:t>12</a:t>
            </a:r>
          </a:p>
        </p:txBody>
      </p:sp>
      <p:pic>
        <p:nvPicPr>
          <p:cNvPr id="10" name="Picture 9">
            <a:extLst>
              <a:ext uri="{FF2B5EF4-FFF2-40B4-BE49-F238E27FC236}">
                <a16:creationId xmlns:a16="http://schemas.microsoft.com/office/drawing/2014/main" id="{E966F70B-7DB3-4285-8490-CF8FE8B6E146}"/>
              </a:ext>
            </a:extLst>
          </p:cNvPr>
          <p:cNvPicPr>
            <a:picLocks noChangeAspect="1"/>
          </p:cNvPicPr>
          <p:nvPr/>
        </p:nvPicPr>
        <p:blipFill rotWithShape="1">
          <a:blip r:embed="rId2"/>
          <a:srcRect l="2005" t="23768" r="1500" b="23043"/>
          <a:stretch/>
        </p:blipFill>
        <p:spPr>
          <a:xfrm>
            <a:off x="1201134" y="2060095"/>
            <a:ext cx="9522711" cy="3030376"/>
          </a:xfrm>
          <a:prstGeom prst="rect">
            <a:avLst/>
          </a:prstGeom>
          <a:ln w="12700">
            <a:solidFill>
              <a:schemeClr val="tx1"/>
            </a:solidFill>
          </a:ln>
        </p:spPr>
      </p:pic>
    </p:spTree>
    <p:extLst>
      <p:ext uri="{BB962C8B-B14F-4D97-AF65-F5344CB8AC3E}">
        <p14:creationId xmlns:p14="http://schemas.microsoft.com/office/powerpoint/2010/main" val="13166245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E683B98-DEC1-4332-A574-3ACF3063164A}"/>
              </a:ext>
            </a:extLst>
          </p:cNvPr>
          <p:cNvSpPr/>
          <p:nvPr/>
        </p:nvSpPr>
        <p:spPr>
          <a:xfrm>
            <a:off x="-9939" y="-92765"/>
            <a:ext cx="12192000" cy="651390"/>
          </a:xfrm>
          <a:prstGeom prst="rect">
            <a:avLst/>
          </a:prstGeom>
          <a:gradFill flip="none" rotWithShape="1">
            <a:gsLst>
              <a:gs pos="0">
                <a:schemeClr val="accent2">
                  <a:lumMod val="60000"/>
                  <a:lumOff val="40000"/>
                  <a:tint val="66000"/>
                  <a:satMod val="160000"/>
                </a:schemeClr>
              </a:gs>
              <a:gs pos="50000">
                <a:schemeClr val="accent2">
                  <a:lumMod val="60000"/>
                  <a:lumOff val="40000"/>
                  <a:tint val="44500"/>
                  <a:satMod val="160000"/>
                </a:schemeClr>
              </a:gs>
              <a:gs pos="100000">
                <a:schemeClr val="accent2">
                  <a:lumMod val="60000"/>
                  <a:lumOff val="40000"/>
                  <a:tint val="23500"/>
                  <a:satMod val="160000"/>
                </a:schemeClr>
              </a:gs>
            </a:gsLst>
            <a:lin ang="2700000" scaled="1"/>
            <a:tileRect/>
          </a:gra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CATEGORISATION OF CUSTOMERS</a:t>
            </a:r>
            <a:endParaRPr lang="en-CA" sz="3200" dirty="0">
              <a:solidFill>
                <a:schemeClr val="tx1"/>
              </a:solidFill>
            </a:endParaRPr>
          </a:p>
        </p:txBody>
      </p:sp>
      <p:sp>
        <p:nvSpPr>
          <p:cNvPr id="8" name="Rectangle 7">
            <a:extLst>
              <a:ext uri="{FF2B5EF4-FFF2-40B4-BE49-F238E27FC236}">
                <a16:creationId xmlns:a16="http://schemas.microsoft.com/office/drawing/2014/main" id="{8A5BFFCF-9AD7-4F49-87CE-B3B916061579}"/>
              </a:ext>
            </a:extLst>
          </p:cNvPr>
          <p:cNvSpPr/>
          <p:nvPr/>
        </p:nvSpPr>
        <p:spPr>
          <a:xfrm>
            <a:off x="-19878" y="423162"/>
            <a:ext cx="45719" cy="6480928"/>
          </a:xfrm>
          <a:prstGeom prst="rect">
            <a:avLst/>
          </a:prstGeom>
          <a:gradFill flip="none" rotWithShape="1">
            <a:gsLst>
              <a:gs pos="0">
                <a:schemeClr val="accent2">
                  <a:lumMod val="60000"/>
                  <a:lumOff val="40000"/>
                  <a:tint val="66000"/>
                  <a:satMod val="160000"/>
                </a:schemeClr>
              </a:gs>
              <a:gs pos="50000">
                <a:schemeClr val="accent2">
                  <a:lumMod val="60000"/>
                  <a:lumOff val="40000"/>
                  <a:tint val="44500"/>
                  <a:satMod val="160000"/>
                </a:schemeClr>
              </a:gs>
              <a:gs pos="100000">
                <a:schemeClr val="accent2">
                  <a:lumMod val="60000"/>
                  <a:lumOff val="40000"/>
                  <a:tint val="23500"/>
                  <a:satMod val="160000"/>
                </a:schemeClr>
              </a:gs>
            </a:gsLst>
            <a:path path="circle">
              <a:fillToRect l="100000" t="100000"/>
            </a:path>
            <a:tileRect r="-100000" b="-100000"/>
          </a:gra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Rectangle 8">
            <a:extLst>
              <a:ext uri="{FF2B5EF4-FFF2-40B4-BE49-F238E27FC236}">
                <a16:creationId xmlns:a16="http://schemas.microsoft.com/office/drawing/2014/main" id="{A31C6FFB-225C-46B3-8D8F-E0BA59420659}"/>
              </a:ext>
            </a:extLst>
          </p:cNvPr>
          <p:cNvSpPr/>
          <p:nvPr/>
        </p:nvSpPr>
        <p:spPr>
          <a:xfrm>
            <a:off x="12146281" y="423162"/>
            <a:ext cx="45719" cy="6480928"/>
          </a:xfrm>
          <a:prstGeom prst="rect">
            <a:avLst/>
          </a:prstGeom>
          <a:gradFill flip="none" rotWithShape="1">
            <a:gsLst>
              <a:gs pos="0">
                <a:schemeClr val="accent2">
                  <a:lumMod val="60000"/>
                  <a:lumOff val="40000"/>
                  <a:tint val="66000"/>
                  <a:satMod val="160000"/>
                </a:schemeClr>
              </a:gs>
              <a:gs pos="50000">
                <a:schemeClr val="accent2">
                  <a:lumMod val="60000"/>
                  <a:lumOff val="40000"/>
                  <a:tint val="44500"/>
                  <a:satMod val="160000"/>
                </a:schemeClr>
              </a:gs>
              <a:gs pos="100000">
                <a:schemeClr val="accent2">
                  <a:lumMod val="60000"/>
                  <a:lumOff val="40000"/>
                  <a:tint val="23500"/>
                  <a:satMod val="160000"/>
                </a:schemeClr>
              </a:gs>
            </a:gsLst>
            <a:path path="circle">
              <a:fillToRect l="100000" t="100000"/>
            </a:path>
            <a:tileRect r="-100000" b="-100000"/>
          </a:gra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Slide Number Placeholder 1">
            <a:extLst>
              <a:ext uri="{FF2B5EF4-FFF2-40B4-BE49-F238E27FC236}">
                <a16:creationId xmlns:a16="http://schemas.microsoft.com/office/drawing/2014/main" id="{60EA8F4F-AB26-4FA3-8F19-CCB5210A9FC7}"/>
              </a:ext>
            </a:extLst>
          </p:cNvPr>
          <p:cNvSpPr>
            <a:spLocks noGrp="1"/>
          </p:cNvSpPr>
          <p:nvPr>
            <p:ph type="sldNum" sz="quarter" idx="12"/>
          </p:nvPr>
        </p:nvSpPr>
        <p:spPr/>
        <p:txBody>
          <a:bodyPr/>
          <a:lstStyle/>
          <a:p>
            <a:r>
              <a:rPr lang="en-CA" dirty="0"/>
              <a:t>13</a:t>
            </a:r>
          </a:p>
        </p:txBody>
      </p:sp>
      <p:sp>
        <p:nvSpPr>
          <p:cNvPr id="11" name="TextBox 10">
            <a:extLst>
              <a:ext uri="{FF2B5EF4-FFF2-40B4-BE49-F238E27FC236}">
                <a16:creationId xmlns:a16="http://schemas.microsoft.com/office/drawing/2014/main" id="{295D96F6-C788-496B-83CA-D16BEC904898}"/>
              </a:ext>
            </a:extLst>
          </p:cNvPr>
          <p:cNvSpPr txBox="1"/>
          <p:nvPr/>
        </p:nvSpPr>
        <p:spPr>
          <a:xfrm>
            <a:off x="143144" y="5476741"/>
            <a:ext cx="11905712" cy="1018869"/>
          </a:xfrm>
          <a:prstGeom prst="rect">
            <a:avLst/>
          </a:prstGeom>
          <a:noFill/>
        </p:spPr>
        <p:txBody>
          <a:bodyPr wrap="square">
            <a:spAutoFit/>
          </a:bodyPr>
          <a:lstStyle/>
          <a:p>
            <a:r>
              <a:rPr lang="en-US" dirty="0"/>
              <a:t>       Best Customers:357 (RFM score 444)                                                                                    Loyal Customers:752 (</a:t>
            </a:r>
            <a:r>
              <a:rPr lang="en-US" dirty="0" err="1"/>
              <a:t>Fscore</a:t>
            </a:r>
            <a:r>
              <a:rPr lang="en-US" dirty="0"/>
              <a:t> 4) </a:t>
            </a:r>
          </a:p>
          <a:p>
            <a:r>
              <a:rPr lang="en-US" dirty="0"/>
              <a:t>       Almost Lost:101 (RFM score 222)                                                                                            Big Spenders:966 (</a:t>
            </a:r>
            <a:r>
              <a:rPr lang="en-US" dirty="0" err="1"/>
              <a:t>Mscore</a:t>
            </a:r>
            <a:r>
              <a:rPr lang="en-US" dirty="0"/>
              <a:t> 4)</a:t>
            </a:r>
          </a:p>
          <a:p>
            <a:pPr>
              <a:lnSpc>
                <a:spcPct val="150000"/>
              </a:lnSpc>
            </a:pPr>
            <a:r>
              <a:rPr lang="en-US" dirty="0"/>
              <a:t>                                                                         Obsolete Customers:353 (RFM score 111)</a:t>
            </a:r>
            <a:endParaRPr lang="en-CA" dirty="0"/>
          </a:p>
        </p:txBody>
      </p:sp>
      <p:pic>
        <p:nvPicPr>
          <p:cNvPr id="15" name="Picture 14">
            <a:extLst>
              <a:ext uri="{FF2B5EF4-FFF2-40B4-BE49-F238E27FC236}">
                <a16:creationId xmlns:a16="http://schemas.microsoft.com/office/drawing/2014/main" id="{63C8A6FE-4D08-4822-847B-5B480AAF3703}"/>
              </a:ext>
            </a:extLst>
          </p:cNvPr>
          <p:cNvPicPr>
            <a:picLocks noChangeAspect="1"/>
          </p:cNvPicPr>
          <p:nvPr/>
        </p:nvPicPr>
        <p:blipFill>
          <a:blip r:embed="rId2"/>
          <a:stretch>
            <a:fillRect/>
          </a:stretch>
        </p:blipFill>
        <p:spPr>
          <a:xfrm>
            <a:off x="2325292" y="784490"/>
            <a:ext cx="7302875" cy="4330923"/>
          </a:xfrm>
          <a:prstGeom prst="rect">
            <a:avLst/>
          </a:prstGeom>
          <a:ln w="12700">
            <a:solidFill>
              <a:schemeClr val="tx1"/>
            </a:solidFill>
          </a:ln>
        </p:spPr>
      </p:pic>
    </p:spTree>
    <p:extLst>
      <p:ext uri="{BB962C8B-B14F-4D97-AF65-F5344CB8AC3E}">
        <p14:creationId xmlns:p14="http://schemas.microsoft.com/office/powerpoint/2010/main" val="22564843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E683B98-DEC1-4332-A574-3ACF3063164A}"/>
              </a:ext>
            </a:extLst>
          </p:cNvPr>
          <p:cNvSpPr/>
          <p:nvPr/>
        </p:nvSpPr>
        <p:spPr>
          <a:xfrm>
            <a:off x="0" y="0"/>
            <a:ext cx="12192000" cy="515927"/>
          </a:xfrm>
          <a:prstGeom prst="rect">
            <a:avLst/>
          </a:prstGeom>
          <a:gradFill flip="none" rotWithShape="1">
            <a:gsLst>
              <a:gs pos="0">
                <a:schemeClr val="accent2">
                  <a:lumMod val="60000"/>
                  <a:lumOff val="40000"/>
                  <a:tint val="66000"/>
                  <a:satMod val="160000"/>
                </a:schemeClr>
              </a:gs>
              <a:gs pos="50000">
                <a:schemeClr val="accent2">
                  <a:lumMod val="60000"/>
                  <a:lumOff val="40000"/>
                  <a:tint val="44500"/>
                  <a:satMod val="160000"/>
                </a:schemeClr>
              </a:gs>
              <a:gs pos="100000">
                <a:schemeClr val="accent2">
                  <a:lumMod val="60000"/>
                  <a:lumOff val="40000"/>
                  <a:tint val="23500"/>
                  <a:satMod val="160000"/>
                </a:schemeClr>
              </a:gs>
            </a:gsLst>
            <a:lin ang="2700000" scaled="1"/>
            <a:tileRect/>
          </a:gra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buNone/>
            </a:pPr>
            <a:r>
              <a:rPr lang="en-CA" sz="3200" dirty="0">
                <a:solidFill>
                  <a:schemeClr val="tx1"/>
                </a:solidFill>
              </a:rPr>
              <a:t>RESULTS AND DISCUSSIONS</a:t>
            </a:r>
          </a:p>
        </p:txBody>
      </p:sp>
      <p:sp>
        <p:nvSpPr>
          <p:cNvPr id="2" name="Slide Number Placeholder 1">
            <a:extLst>
              <a:ext uri="{FF2B5EF4-FFF2-40B4-BE49-F238E27FC236}">
                <a16:creationId xmlns:a16="http://schemas.microsoft.com/office/drawing/2014/main" id="{691172DE-1DDA-484F-B82E-F1BC29622679}"/>
              </a:ext>
            </a:extLst>
          </p:cNvPr>
          <p:cNvSpPr>
            <a:spLocks noGrp="1"/>
          </p:cNvSpPr>
          <p:nvPr>
            <p:ph type="sldNum" sz="quarter" idx="12"/>
          </p:nvPr>
        </p:nvSpPr>
        <p:spPr/>
        <p:txBody>
          <a:bodyPr/>
          <a:lstStyle/>
          <a:p>
            <a:r>
              <a:rPr lang="en-US" dirty="0"/>
              <a:t>22</a:t>
            </a:r>
            <a:endParaRPr lang="en-CA" dirty="0"/>
          </a:p>
        </p:txBody>
      </p:sp>
      <p:sp>
        <p:nvSpPr>
          <p:cNvPr id="8" name="TextBox 7">
            <a:extLst>
              <a:ext uri="{FF2B5EF4-FFF2-40B4-BE49-F238E27FC236}">
                <a16:creationId xmlns:a16="http://schemas.microsoft.com/office/drawing/2014/main" id="{F2970400-FB58-4294-BD44-3FD9C22C551C}"/>
              </a:ext>
            </a:extLst>
          </p:cNvPr>
          <p:cNvSpPr txBox="1"/>
          <p:nvPr/>
        </p:nvSpPr>
        <p:spPr>
          <a:xfrm>
            <a:off x="576471" y="2325230"/>
            <a:ext cx="5121965" cy="2862322"/>
          </a:xfrm>
          <a:prstGeom prst="rect">
            <a:avLst/>
          </a:prstGeom>
          <a:noFill/>
        </p:spPr>
        <p:txBody>
          <a:bodyPr wrap="square">
            <a:spAutoFit/>
          </a:bodyPr>
          <a:lstStyle/>
          <a:p>
            <a:pPr algn="just"/>
            <a:r>
              <a:rPr lang="en-CA" b="1" dirty="0"/>
              <a:t>101 </a:t>
            </a:r>
            <a:r>
              <a:rPr lang="en-CA" dirty="0"/>
              <a:t>customers haven’t been visiting recently. Bring them back with relevant promotions. They are customers who visit &amp; purchase below average when compared to other level. These customers need direct contact from us. Maybe, we can start by sending our product catalog, most recent purchase from another customer(Customer testimony). Provide them with aggressive price incentives, discounts on bundle purchases, customised products</a:t>
            </a:r>
          </a:p>
          <a:p>
            <a:endParaRPr lang="en-CA" dirty="0"/>
          </a:p>
        </p:txBody>
      </p:sp>
      <p:sp>
        <p:nvSpPr>
          <p:cNvPr id="4" name="TextBox 3">
            <a:extLst>
              <a:ext uri="{FF2B5EF4-FFF2-40B4-BE49-F238E27FC236}">
                <a16:creationId xmlns:a16="http://schemas.microsoft.com/office/drawing/2014/main" id="{8C8DD0F7-B441-4879-8D02-E06B1C79F233}"/>
              </a:ext>
            </a:extLst>
          </p:cNvPr>
          <p:cNvSpPr txBox="1"/>
          <p:nvPr/>
        </p:nvSpPr>
        <p:spPr>
          <a:xfrm>
            <a:off x="1709531" y="805069"/>
            <a:ext cx="8179904" cy="523220"/>
          </a:xfrm>
          <a:prstGeom prst="rect">
            <a:avLst/>
          </a:prstGeom>
          <a:noFill/>
        </p:spPr>
        <p:txBody>
          <a:bodyPr wrap="square" rtlCol="0">
            <a:spAutoFit/>
          </a:bodyPr>
          <a:lstStyle/>
          <a:p>
            <a:pPr algn="ctr"/>
            <a:r>
              <a:rPr lang="en-CA" sz="2800" dirty="0"/>
              <a:t>222: ALMOST LOST </a:t>
            </a:r>
          </a:p>
        </p:txBody>
      </p:sp>
      <p:sp>
        <p:nvSpPr>
          <p:cNvPr id="9" name="Rectangle 8">
            <a:extLst>
              <a:ext uri="{FF2B5EF4-FFF2-40B4-BE49-F238E27FC236}">
                <a16:creationId xmlns:a16="http://schemas.microsoft.com/office/drawing/2014/main" id="{8976A5BC-7550-4724-A944-61522E2A8479}"/>
              </a:ext>
            </a:extLst>
          </p:cNvPr>
          <p:cNvSpPr/>
          <p:nvPr/>
        </p:nvSpPr>
        <p:spPr>
          <a:xfrm>
            <a:off x="0" y="515927"/>
            <a:ext cx="45719" cy="6480928"/>
          </a:xfrm>
          <a:prstGeom prst="rect">
            <a:avLst/>
          </a:prstGeom>
          <a:gradFill flip="none" rotWithShape="1">
            <a:gsLst>
              <a:gs pos="0">
                <a:schemeClr val="accent2">
                  <a:lumMod val="60000"/>
                  <a:lumOff val="40000"/>
                  <a:tint val="66000"/>
                  <a:satMod val="160000"/>
                </a:schemeClr>
              </a:gs>
              <a:gs pos="50000">
                <a:schemeClr val="accent2">
                  <a:lumMod val="60000"/>
                  <a:lumOff val="40000"/>
                  <a:tint val="44500"/>
                  <a:satMod val="160000"/>
                </a:schemeClr>
              </a:gs>
              <a:gs pos="100000">
                <a:schemeClr val="accent2">
                  <a:lumMod val="60000"/>
                  <a:lumOff val="40000"/>
                  <a:tint val="23500"/>
                  <a:satMod val="160000"/>
                </a:schemeClr>
              </a:gs>
            </a:gsLst>
            <a:path path="circle">
              <a:fillToRect l="100000" t="100000"/>
            </a:path>
            <a:tileRect r="-100000" b="-100000"/>
          </a:gra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Rectangle 9">
            <a:extLst>
              <a:ext uri="{FF2B5EF4-FFF2-40B4-BE49-F238E27FC236}">
                <a16:creationId xmlns:a16="http://schemas.microsoft.com/office/drawing/2014/main" id="{D2A79277-D941-4793-BACB-576CBF634F97}"/>
              </a:ext>
            </a:extLst>
          </p:cNvPr>
          <p:cNvSpPr/>
          <p:nvPr/>
        </p:nvSpPr>
        <p:spPr>
          <a:xfrm>
            <a:off x="12146281" y="377072"/>
            <a:ext cx="45719" cy="6480928"/>
          </a:xfrm>
          <a:prstGeom prst="rect">
            <a:avLst/>
          </a:prstGeom>
          <a:gradFill flip="none" rotWithShape="1">
            <a:gsLst>
              <a:gs pos="0">
                <a:schemeClr val="accent2">
                  <a:lumMod val="60000"/>
                  <a:lumOff val="40000"/>
                  <a:tint val="66000"/>
                  <a:satMod val="160000"/>
                </a:schemeClr>
              </a:gs>
              <a:gs pos="50000">
                <a:schemeClr val="accent2">
                  <a:lumMod val="60000"/>
                  <a:lumOff val="40000"/>
                  <a:tint val="44500"/>
                  <a:satMod val="160000"/>
                </a:schemeClr>
              </a:gs>
              <a:gs pos="100000">
                <a:schemeClr val="accent2">
                  <a:lumMod val="60000"/>
                  <a:lumOff val="40000"/>
                  <a:tint val="23500"/>
                  <a:satMod val="160000"/>
                </a:schemeClr>
              </a:gs>
            </a:gsLst>
            <a:path path="circle">
              <a:fillToRect l="100000" t="100000"/>
            </a:path>
            <a:tileRect r="-100000" b="-100000"/>
          </a:gra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6" name="Picture 5">
            <a:extLst>
              <a:ext uri="{FF2B5EF4-FFF2-40B4-BE49-F238E27FC236}">
                <a16:creationId xmlns:a16="http://schemas.microsoft.com/office/drawing/2014/main" id="{E22B84A1-1C70-453D-BEAD-12C9D2953206}"/>
              </a:ext>
            </a:extLst>
          </p:cNvPr>
          <p:cNvPicPr>
            <a:picLocks noChangeAspect="1"/>
          </p:cNvPicPr>
          <p:nvPr/>
        </p:nvPicPr>
        <p:blipFill>
          <a:blip r:embed="rId2"/>
          <a:stretch>
            <a:fillRect/>
          </a:stretch>
        </p:blipFill>
        <p:spPr>
          <a:xfrm>
            <a:off x="7701821" y="805069"/>
            <a:ext cx="3651979" cy="2874022"/>
          </a:xfrm>
          <a:prstGeom prst="rect">
            <a:avLst/>
          </a:prstGeom>
          <a:ln w="12700">
            <a:solidFill>
              <a:schemeClr val="tx1"/>
            </a:solidFill>
          </a:ln>
        </p:spPr>
      </p:pic>
      <p:pic>
        <p:nvPicPr>
          <p:cNvPr id="13" name="Picture 12">
            <a:extLst>
              <a:ext uri="{FF2B5EF4-FFF2-40B4-BE49-F238E27FC236}">
                <a16:creationId xmlns:a16="http://schemas.microsoft.com/office/drawing/2014/main" id="{0C2E42F7-93B1-4460-A4BE-CA8D558C6C88}"/>
              </a:ext>
            </a:extLst>
          </p:cNvPr>
          <p:cNvPicPr>
            <a:picLocks noChangeAspect="1"/>
          </p:cNvPicPr>
          <p:nvPr/>
        </p:nvPicPr>
        <p:blipFill>
          <a:blip r:embed="rId3"/>
          <a:stretch>
            <a:fillRect/>
          </a:stretch>
        </p:blipFill>
        <p:spPr>
          <a:xfrm>
            <a:off x="6096000" y="4105768"/>
            <a:ext cx="4220946" cy="2458392"/>
          </a:xfrm>
          <a:prstGeom prst="rect">
            <a:avLst/>
          </a:prstGeom>
          <a:ln w="12700">
            <a:solidFill>
              <a:schemeClr val="tx1"/>
            </a:solidFill>
          </a:ln>
        </p:spPr>
      </p:pic>
    </p:spTree>
    <p:extLst>
      <p:ext uri="{BB962C8B-B14F-4D97-AF65-F5344CB8AC3E}">
        <p14:creationId xmlns:p14="http://schemas.microsoft.com/office/powerpoint/2010/main" val="27195346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E683B98-DEC1-4332-A574-3ACF3063164A}"/>
              </a:ext>
            </a:extLst>
          </p:cNvPr>
          <p:cNvSpPr/>
          <p:nvPr/>
        </p:nvSpPr>
        <p:spPr>
          <a:xfrm>
            <a:off x="0" y="0"/>
            <a:ext cx="12192000" cy="515927"/>
          </a:xfrm>
          <a:prstGeom prst="rect">
            <a:avLst/>
          </a:prstGeom>
          <a:gradFill flip="none" rotWithShape="1">
            <a:gsLst>
              <a:gs pos="0">
                <a:schemeClr val="accent2">
                  <a:lumMod val="60000"/>
                  <a:lumOff val="40000"/>
                  <a:tint val="66000"/>
                  <a:satMod val="160000"/>
                </a:schemeClr>
              </a:gs>
              <a:gs pos="50000">
                <a:schemeClr val="accent2">
                  <a:lumMod val="60000"/>
                  <a:lumOff val="40000"/>
                  <a:tint val="44500"/>
                  <a:satMod val="160000"/>
                </a:schemeClr>
              </a:gs>
              <a:gs pos="100000">
                <a:schemeClr val="accent2">
                  <a:lumMod val="60000"/>
                  <a:lumOff val="40000"/>
                  <a:tint val="23500"/>
                  <a:satMod val="160000"/>
                </a:schemeClr>
              </a:gs>
            </a:gsLst>
            <a:lin ang="2700000" scaled="1"/>
            <a:tileRect/>
          </a:gra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buNone/>
            </a:pPr>
            <a:r>
              <a:rPr lang="en-CA" sz="3200" dirty="0">
                <a:solidFill>
                  <a:schemeClr val="tx1"/>
                </a:solidFill>
              </a:rPr>
              <a:t>RESULTS AND DISCUSSIONS</a:t>
            </a:r>
          </a:p>
        </p:txBody>
      </p:sp>
      <p:sp>
        <p:nvSpPr>
          <p:cNvPr id="2" name="Slide Number Placeholder 1">
            <a:extLst>
              <a:ext uri="{FF2B5EF4-FFF2-40B4-BE49-F238E27FC236}">
                <a16:creationId xmlns:a16="http://schemas.microsoft.com/office/drawing/2014/main" id="{B2E21FD7-9A89-4EB1-A478-B764A2C549EE}"/>
              </a:ext>
            </a:extLst>
          </p:cNvPr>
          <p:cNvSpPr>
            <a:spLocks noGrp="1"/>
          </p:cNvSpPr>
          <p:nvPr>
            <p:ph type="sldNum" sz="quarter" idx="12"/>
          </p:nvPr>
        </p:nvSpPr>
        <p:spPr/>
        <p:txBody>
          <a:bodyPr/>
          <a:lstStyle/>
          <a:p>
            <a:r>
              <a:rPr lang="en-US" dirty="0"/>
              <a:t>23</a:t>
            </a:r>
            <a:endParaRPr lang="en-CA" dirty="0"/>
          </a:p>
        </p:txBody>
      </p:sp>
      <p:sp>
        <p:nvSpPr>
          <p:cNvPr id="8" name="TextBox 7">
            <a:extLst>
              <a:ext uri="{FF2B5EF4-FFF2-40B4-BE49-F238E27FC236}">
                <a16:creationId xmlns:a16="http://schemas.microsoft.com/office/drawing/2014/main" id="{F84110C8-9AF7-4E48-B323-C945E79A74F5}"/>
              </a:ext>
            </a:extLst>
          </p:cNvPr>
          <p:cNvSpPr txBox="1"/>
          <p:nvPr/>
        </p:nvSpPr>
        <p:spPr>
          <a:xfrm>
            <a:off x="387626" y="2049262"/>
            <a:ext cx="6102626" cy="2031325"/>
          </a:xfrm>
          <a:prstGeom prst="rect">
            <a:avLst/>
          </a:prstGeom>
          <a:noFill/>
        </p:spPr>
        <p:txBody>
          <a:bodyPr wrap="square">
            <a:spAutoFit/>
          </a:bodyPr>
          <a:lstStyle/>
          <a:p>
            <a:pPr algn="just"/>
            <a:r>
              <a:rPr lang="en-CA" dirty="0"/>
              <a:t>There are </a:t>
            </a:r>
            <a:r>
              <a:rPr lang="en-CA" b="1" dirty="0"/>
              <a:t>752</a:t>
            </a:r>
            <a:r>
              <a:rPr lang="en-CA" dirty="0"/>
              <a:t> customers who placed an order recently and more often than other customers, but they are not good enough with their purchase if we compare with “potential ”customers. So, we can give more promotion for our product, and make a bundling product. Give them discount when they refer a friend.</a:t>
            </a:r>
          </a:p>
          <a:p>
            <a:endParaRPr lang="en-CA" dirty="0"/>
          </a:p>
        </p:txBody>
      </p:sp>
      <p:sp>
        <p:nvSpPr>
          <p:cNvPr id="4" name="TextBox 3">
            <a:extLst>
              <a:ext uri="{FF2B5EF4-FFF2-40B4-BE49-F238E27FC236}">
                <a16:creationId xmlns:a16="http://schemas.microsoft.com/office/drawing/2014/main" id="{00EF9BFE-3850-4A9E-A515-8DBC1182CC17}"/>
              </a:ext>
            </a:extLst>
          </p:cNvPr>
          <p:cNvSpPr txBox="1"/>
          <p:nvPr/>
        </p:nvSpPr>
        <p:spPr>
          <a:xfrm>
            <a:off x="1941443" y="864705"/>
            <a:ext cx="8309114" cy="523220"/>
          </a:xfrm>
          <a:prstGeom prst="rect">
            <a:avLst/>
          </a:prstGeom>
          <a:noFill/>
        </p:spPr>
        <p:txBody>
          <a:bodyPr wrap="square" rtlCol="0">
            <a:spAutoFit/>
          </a:bodyPr>
          <a:lstStyle/>
          <a:p>
            <a:pPr algn="ctr"/>
            <a:r>
              <a:rPr lang="en-CA" sz="2800" dirty="0"/>
              <a:t>F4: MOST LOYAL CUSTOMERS</a:t>
            </a:r>
          </a:p>
        </p:txBody>
      </p:sp>
      <p:sp>
        <p:nvSpPr>
          <p:cNvPr id="9" name="Rectangle 8">
            <a:extLst>
              <a:ext uri="{FF2B5EF4-FFF2-40B4-BE49-F238E27FC236}">
                <a16:creationId xmlns:a16="http://schemas.microsoft.com/office/drawing/2014/main" id="{9D7DAC94-02C3-441D-9F76-7D7F377E3E4F}"/>
              </a:ext>
            </a:extLst>
          </p:cNvPr>
          <p:cNvSpPr/>
          <p:nvPr/>
        </p:nvSpPr>
        <p:spPr>
          <a:xfrm>
            <a:off x="0" y="515927"/>
            <a:ext cx="45719" cy="6480928"/>
          </a:xfrm>
          <a:prstGeom prst="rect">
            <a:avLst/>
          </a:prstGeom>
          <a:gradFill flip="none" rotWithShape="1">
            <a:gsLst>
              <a:gs pos="0">
                <a:schemeClr val="accent2">
                  <a:lumMod val="60000"/>
                  <a:lumOff val="40000"/>
                  <a:tint val="66000"/>
                  <a:satMod val="160000"/>
                </a:schemeClr>
              </a:gs>
              <a:gs pos="50000">
                <a:schemeClr val="accent2">
                  <a:lumMod val="60000"/>
                  <a:lumOff val="40000"/>
                  <a:tint val="44500"/>
                  <a:satMod val="160000"/>
                </a:schemeClr>
              </a:gs>
              <a:gs pos="100000">
                <a:schemeClr val="accent2">
                  <a:lumMod val="60000"/>
                  <a:lumOff val="40000"/>
                  <a:tint val="23500"/>
                  <a:satMod val="160000"/>
                </a:schemeClr>
              </a:gs>
            </a:gsLst>
            <a:path path="circle">
              <a:fillToRect l="100000" t="100000"/>
            </a:path>
            <a:tileRect r="-100000" b="-100000"/>
          </a:gra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Rectangle 9">
            <a:extLst>
              <a:ext uri="{FF2B5EF4-FFF2-40B4-BE49-F238E27FC236}">
                <a16:creationId xmlns:a16="http://schemas.microsoft.com/office/drawing/2014/main" id="{8B58A418-54DF-4799-AF51-2D58D748641B}"/>
              </a:ext>
            </a:extLst>
          </p:cNvPr>
          <p:cNvSpPr/>
          <p:nvPr/>
        </p:nvSpPr>
        <p:spPr>
          <a:xfrm>
            <a:off x="12146281" y="456292"/>
            <a:ext cx="45719" cy="6480928"/>
          </a:xfrm>
          <a:prstGeom prst="rect">
            <a:avLst/>
          </a:prstGeom>
          <a:gradFill flip="none" rotWithShape="1">
            <a:gsLst>
              <a:gs pos="0">
                <a:schemeClr val="accent2">
                  <a:lumMod val="60000"/>
                  <a:lumOff val="40000"/>
                  <a:tint val="66000"/>
                  <a:satMod val="160000"/>
                </a:schemeClr>
              </a:gs>
              <a:gs pos="50000">
                <a:schemeClr val="accent2">
                  <a:lumMod val="60000"/>
                  <a:lumOff val="40000"/>
                  <a:tint val="44500"/>
                  <a:satMod val="160000"/>
                </a:schemeClr>
              </a:gs>
              <a:gs pos="100000">
                <a:schemeClr val="accent2">
                  <a:lumMod val="60000"/>
                  <a:lumOff val="40000"/>
                  <a:tint val="23500"/>
                  <a:satMod val="160000"/>
                </a:schemeClr>
              </a:gs>
            </a:gsLst>
            <a:path path="circle">
              <a:fillToRect l="100000" t="100000"/>
            </a:path>
            <a:tileRect r="-100000" b="-100000"/>
          </a:gra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11" name="Picture 10">
            <a:extLst>
              <a:ext uri="{FF2B5EF4-FFF2-40B4-BE49-F238E27FC236}">
                <a16:creationId xmlns:a16="http://schemas.microsoft.com/office/drawing/2014/main" id="{18683C1B-739A-4661-ADFC-00BF762DC76B}"/>
              </a:ext>
            </a:extLst>
          </p:cNvPr>
          <p:cNvPicPr>
            <a:picLocks noChangeAspect="1"/>
          </p:cNvPicPr>
          <p:nvPr/>
        </p:nvPicPr>
        <p:blipFill>
          <a:blip r:embed="rId2"/>
          <a:stretch>
            <a:fillRect/>
          </a:stretch>
        </p:blipFill>
        <p:spPr>
          <a:xfrm>
            <a:off x="6972075" y="1568978"/>
            <a:ext cx="4381725" cy="2862322"/>
          </a:xfrm>
          <a:prstGeom prst="rect">
            <a:avLst/>
          </a:prstGeom>
          <a:ln w="12700">
            <a:solidFill>
              <a:schemeClr val="tx1"/>
            </a:solidFill>
          </a:ln>
        </p:spPr>
      </p:pic>
      <p:pic>
        <p:nvPicPr>
          <p:cNvPr id="6" name="Picture 5">
            <a:extLst>
              <a:ext uri="{FF2B5EF4-FFF2-40B4-BE49-F238E27FC236}">
                <a16:creationId xmlns:a16="http://schemas.microsoft.com/office/drawing/2014/main" id="{4FE9B897-A58A-400B-AE6A-D96C70DEB6A7}"/>
              </a:ext>
            </a:extLst>
          </p:cNvPr>
          <p:cNvPicPr>
            <a:picLocks noChangeAspect="1"/>
          </p:cNvPicPr>
          <p:nvPr/>
        </p:nvPicPr>
        <p:blipFill rotWithShape="1">
          <a:blip r:embed="rId3"/>
          <a:srcRect b="2717"/>
          <a:stretch/>
        </p:blipFill>
        <p:spPr>
          <a:xfrm>
            <a:off x="318052" y="4244008"/>
            <a:ext cx="6311348" cy="2305880"/>
          </a:xfrm>
          <a:prstGeom prst="rect">
            <a:avLst/>
          </a:prstGeom>
          <a:ln w="12700">
            <a:solidFill>
              <a:schemeClr val="tx1"/>
            </a:solidFill>
          </a:ln>
        </p:spPr>
      </p:pic>
    </p:spTree>
    <p:extLst>
      <p:ext uri="{BB962C8B-B14F-4D97-AF65-F5344CB8AC3E}">
        <p14:creationId xmlns:p14="http://schemas.microsoft.com/office/powerpoint/2010/main" val="365390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E683B98-DEC1-4332-A574-3ACF3063164A}"/>
              </a:ext>
            </a:extLst>
          </p:cNvPr>
          <p:cNvSpPr/>
          <p:nvPr/>
        </p:nvSpPr>
        <p:spPr>
          <a:xfrm>
            <a:off x="0" y="0"/>
            <a:ext cx="12192000" cy="515927"/>
          </a:xfrm>
          <a:prstGeom prst="rect">
            <a:avLst/>
          </a:prstGeom>
          <a:gradFill flip="none" rotWithShape="1">
            <a:gsLst>
              <a:gs pos="0">
                <a:schemeClr val="accent2">
                  <a:lumMod val="60000"/>
                  <a:lumOff val="40000"/>
                  <a:tint val="66000"/>
                  <a:satMod val="160000"/>
                </a:schemeClr>
              </a:gs>
              <a:gs pos="50000">
                <a:schemeClr val="accent2">
                  <a:lumMod val="60000"/>
                  <a:lumOff val="40000"/>
                  <a:tint val="44500"/>
                  <a:satMod val="160000"/>
                </a:schemeClr>
              </a:gs>
              <a:gs pos="100000">
                <a:schemeClr val="accent2">
                  <a:lumMod val="60000"/>
                  <a:lumOff val="40000"/>
                  <a:tint val="23500"/>
                  <a:satMod val="160000"/>
                </a:schemeClr>
              </a:gs>
            </a:gsLst>
            <a:lin ang="2700000" scaled="1"/>
            <a:tileRect/>
          </a:gra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buNone/>
            </a:pPr>
            <a:r>
              <a:rPr lang="en-CA" sz="3200" dirty="0">
                <a:solidFill>
                  <a:schemeClr val="tx1"/>
                </a:solidFill>
              </a:rPr>
              <a:t>RESULTS AND DISCUSSIONS</a:t>
            </a:r>
          </a:p>
        </p:txBody>
      </p:sp>
      <p:sp>
        <p:nvSpPr>
          <p:cNvPr id="2" name="Slide Number Placeholder 1">
            <a:extLst>
              <a:ext uri="{FF2B5EF4-FFF2-40B4-BE49-F238E27FC236}">
                <a16:creationId xmlns:a16="http://schemas.microsoft.com/office/drawing/2014/main" id="{0F5272A4-E1D9-4D23-AB80-C1E3CB5B55AD}"/>
              </a:ext>
            </a:extLst>
          </p:cNvPr>
          <p:cNvSpPr>
            <a:spLocks noGrp="1"/>
          </p:cNvSpPr>
          <p:nvPr>
            <p:ph type="sldNum" sz="quarter" idx="12"/>
          </p:nvPr>
        </p:nvSpPr>
        <p:spPr/>
        <p:txBody>
          <a:bodyPr/>
          <a:lstStyle/>
          <a:p>
            <a:r>
              <a:rPr lang="en-CA" dirty="0"/>
              <a:t>24</a:t>
            </a:r>
          </a:p>
        </p:txBody>
      </p:sp>
      <p:sp>
        <p:nvSpPr>
          <p:cNvPr id="8" name="TextBox 7">
            <a:extLst>
              <a:ext uri="{FF2B5EF4-FFF2-40B4-BE49-F238E27FC236}">
                <a16:creationId xmlns:a16="http://schemas.microsoft.com/office/drawing/2014/main" id="{A48BCC81-D78B-43B3-9299-4EC2E69BB600}"/>
              </a:ext>
            </a:extLst>
          </p:cNvPr>
          <p:cNvSpPr txBox="1"/>
          <p:nvPr/>
        </p:nvSpPr>
        <p:spPr>
          <a:xfrm>
            <a:off x="248478" y="1811371"/>
            <a:ext cx="6520070" cy="1477328"/>
          </a:xfrm>
          <a:prstGeom prst="rect">
            <a:avLst/>
          </a:prstGeom>
          <a:noFill/>
        </p:spPr>
        <p:txBody>
          <a:bodyPr wrap="square">
            <a:spAutoFit/>
          </a:bodyPr>
          <a:lstStyle/>
          <a:p>
            <a:pPr algn="just"/>
            <a:r>
              <a:rPr lang="en-CA" dirty="0"/>
              <a:t>We have </a:t>
            </a:r>
            <a:r>
              <a:rPr lang="en-CA" b="1" dirty="0"/>
              <a:t>966</a:t>
            </a:r>
            <a:r>
              <a:rPr lang="en-CA" dirty="0"/>
              <a:t> customers that visit less often than “loyal” customers, but they have good monetary value when compared with “loyal” customers. So, we can reach the M4 customers through promotion for our product, </a:t>
            </a:r>
            <a:r>
              <a:rPr lang="en-CA" b="1" dirty="0"/>
              <a:t>special membership</a:t>
            </a:r>
            <a:r>
              <a:rPr lang="en-CA" dirty="0"/>
              <a:t>, and recommended product in our retail. </a:t>
            </a:r>
            <a:r>
              <a:rPr lang="en-CA" b="1" dirty="0"/>
              <a:t>Market your most expensive products.</a:t>
            </a:r>
          </a:p>
        </p:txBody>
      </p:sp>
      <p:sp>
        <p:nvSpPr>
          <p:cNvPr id="4" name="TextBox 3">
            <a:extLst>
              <a:ext uri="{FF2B5EF4-FFF2-40B4-BE49-F238E27FC236}">
                <a16:creationId xmlns:a16="http://schemas.microsoft.com/office/drawing/2014/main" id="{C13D9C28-9C05-47E7-86EF-18FDF94EF5D3}"/>
              </a:ext>
            </a:extLst>
          </p:cNvPr>
          <p:cNvSpPr txBox="1"/>
          <p:nvPr/>
        </p:nvSpPr>
        <p:spPr>
          <a:xfrm>
            <a:off x="1659835" y="745435"/>
            <a:ext cx="9203635" cy="523220"/>
          </a:xfrm>
          <a:prstGeom prst="rect">
            <a:avLst/>
          </a:prstGeom>
          <a:noFill/>
        </p:spPr>
        <p:txBody>
          <a:bodyPr wrap="square" rtlCol="0">
            <a:spAutoFit/>
          </a:bodyPr>
          <a:lstStyle/>
          <a:p>
            <a:pPr algn="ctr"/>
            <a:r>
              <a:rPr lang="en-CA" sz="2800" dirty="0"/>
              <a:t>M4: BIG SPENDERS</a:t>
            </a:r>
          </a:p>
        </p:txBody>
      </p:sp>
      <p:sp>
        <p:nvSpPr>
          <p:cNvPr id="9" name="Rectangle 8">
            <a:extLst>
              <a:ext uri="{FF2B5EF4-FFF2-40B4-BE49-F238E27FC236}">
                <a16:creationId xmlns:a16="http://schemas.microsoft.com/office/drawing/2014/main" id="{EA41288A-A66C-4E28-BCBE-7C5829630284}"/>
              </a:ext>
            </a:extLst>
          </p:cNvPr>
          <p:cNvSpPr/>
          <p:nvPr/>
        </p:nvSpPr>
        <p:spPr>
          <a:xfrm>
            <a:off x="0" y="515927"/>
            <a:ext cx="45719" cy="6480928"/>
          </a:xfrm>
          <a:prstGeom prst="rect">
            <a:avLst/>
          </a:prstGeom>
          <a:gradFill flip="none" rotWithShape="1">
            <a:gsLst>
              <a:gs pos="0">
                <a:schemeClr val="accent2">
                  <a:lumMod val="60000"/>
                  <a:lumOff val="40000"/>
                  <a:tint val="66000"/>
                  <a:satMod val="160000"/>
                </a:schemeClr>
              </a:gs>
              <a:gs pos="50000">
                <a:schemeClr val="accent2">
                  <a:lumMod val="60000"/>
                  <a:lumOff val="40000"/>
                  <a:tint val="44500"/>
                  <a:satMod val="160000"/>
                </a:schemeClr>
              </a:gs>
              <a:gs pos="100000">
                <a:schemeClr val="accent2">
                  <a:lumMod val="60000"/>
                  <a:lumOff val="40000"/>
                  <a:tint val="23500"/>
                  <a:satMod val="160000"/>
                </a:schemeClr>
              </a:gs>
            </a:gsLst>
            <a:path path="circle">
              <a:fillToRect l="100000" t="100000"/>
            </a:path>
            <a:tileRect r="-100000" b="-100000"/>
          </a:gra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Rectangle 9">
            <a:extLst>
              <a:ext uri="{FF2B5EF4-FFF2-40B4-BE49-F238E27FC236}">
                <a16:creationId xmlns:a16="http://schemas.microsoft.com/office/drawing/2014/main" id="{8DDBAA9D-A21A-4320-80D9-F29C025E39FC}"/>
              </a:ext>
            </a:extLst>
          </p:cNvPr>
          <p:cNvSpPr/>
          <p:nvPr/>
        </p:nvSpPr>
        <p:spPr>
          <a:xfrm>
            <a:off x="12146281" y="377072"/>
            <a:ext cx="45719" cy="6480928"/>
          </a:xfrm>
          <a:prstGeom prst="rect">
            <a:avLst/>
          </a:prstGeom>
          <a:gradFill flip="none" rotWithShape="1">
            <a:gsLst>
              <a:gs pos="0">
                <a:schemeClr val="accent2">
                  <a:lumMod val="60000"/>
                  <a:lumOff val="40000"/>
                  <a:tint val="66000"/>
                  <a:satMod val="160000"/>
                </a:schemeClr>
              </a:gs>
              <a:gs pos="50000">
                <a:schemeClr val="accent2">
                  <a:lumMod val="60000"/>
                  <a:lumOff val="40000"/>
                  <a:tint val="44500"/>
                  <a:satMod val="160000"/>
                </a:schemeClr>
              </a:gs>
              <a:gs pos="100000">
                <a:schemeClr val="accent2">
                  <a:lumMod val="60000"/>
                  <a:lumOff val="40000"/>
                  <a:tint val="23500"/>
                  <a:satMod val="160000"/>
                </a:schemeClr>
              </a:gs>
            </a:gsLst>
            <a:path path="circle">
              <a:fillToRect l="100000" t="100000"/>
            </a:path>
            <a:tileRect r="-100000" b="-100000"/>
          </a:gra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6" name="Picture 5">
            <a:extLst>
              <a:ext uri="{FF2B5EF4-FFF2-40B4-BE49-F238E27FC236}">
                <a16:creationId xmlns:a16="http://schemas.microsoft.com/office/drawing/2014/main" id="{F52705FA-2470-4B3C-8535-9237D1FF6AED}"/>
              </a:ext>
            </a:extLst>
          </p:cNvPr>
          <p:cNvPicPr>
            <a:picLocks noChangeAspect="1"/>
          </p:cNvPicPr>
          <p:nvPr/>
        </p:nvPicPr>
        <p:blipFill>
          <a:blip r:embed="rId2"/>
          <a:stretch>
            <a:fillRect/>
          </a:stretch>
        </p:blipFill>
        <p:spPr>
          <a:xfrm>
            <a:off x="241854" y="3982075"/>
            <a:ext cx="6710239" cy="2556837"/>
          </a:xfrm>
          <a:prstGeom prst="rect">
            <a:avLst/>
          </a:prstGeom>
          <a:ln w="12700">
            <a:solidFill>
              <a:schemeClr val="tx1"/>
            </a:solidFill>
          </a:ln>
        </p:spPr>
      </p:pic>
      <p:pic>
        <p:nvPicPr>
          <p:cNvPr id="13" name="Picture 12">
            <a:extLst>
              <a:ext uri="{FF2B5EF4-FFF2-40B4-BE49-F238E27FC236}">
                <a16:creationId xmlns:a16="http://schemas.microsoft.com/office/drawing/2014/main" id="{14C6AC61-B941-45F4-8B81-9D474F11157F}"/>
              </a:ext>
            </a:extLst>
          </p:cNvPr>
          <p:cNvPicPr>
            <a:picLocks noChangeAspect="1"/>
          </p:cNvPicPr>
          <p:nvPr/>
        </p:nvPicPr>
        <p:blipFill>
          <a:blip r:embed="rId3"/>
          <a:stretch>
            <a:fillRect/>
          </a:stretch>
        </p:blipFill>
        <p:spPr>
          <a:xfrm>
            <a:off x="7561029" y="1498163"/>
            <a:ext cx="3976316" cy="3211493"/>
          </a:xfrm>
          <a:prstGeom prst="rect">
            <a:avLst/>
          </a:prstGeom>
          <a:ln w="12700">
            <a:solidFill>
              <a:schemeClr val="tx1"/>
            </a:solidFill>
          </a:ln>
        </p:spPr>
      </p:pic>
    </p:spTree>
    <p:extLst>
      <p:ext uri="{BB962C8B-B14F-4D97-AF65-F5344CB8AC3E}">
        <p14:creationId xmlns:p14="http://schemas.microsoft.com/office/powerpoint/2010/main" val="35170847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E683B98-DEC1-4332-A574-3ACF3063164A}"/>
              </a:ext>
            </a:extLst>
          </p:cNvPr>
          <p:cNvSpPr/>
          <p:nvPr/>
        </p:nvSpPr>
        <p:spPr>
          <a:xfrm>
            <a:off x="0" y="0"/>
            <a:ext cx="12192000" cy="515927"/>
          </a:xfrm>
          <a:prstGeom prst="rect">
            <a:avLst/>
          </a:prstGeom>
          <a:gradFill flip="none" rotWithShape="1">
            <a:gsLst>
              <a:gs pos="0">
                <a:schemeClr val="accent2">
                  <a:lumMod val="60000"/>
                  <a:lumOff val="40000"/>
                  <a:tint val="66000"/>
                  <a:satMod val="160000"/>
                </a:schemeClr>
              </a:gs>
              <a:gs pos="50000">
                <a:schemeClr val="accent2">
                  <a:lumMod val="60000"/>
                  <a:lumOff val="40000"/>
                  <a:tint val="44500"/>
                  <a:satMod val="160000"/>
                </a:schemeClr>
              </a:gs>
              <a:gs pos="100000">
                <a:schemeClr val="accent2">
                  <a:lumMod val="60000"/>
                  <a:lumOff val="40000"/>
                  <a:tint val="23500"/>
                  <a:satMod val="160000"/>
                </a:schemeClr>
              </a:gs>
            </a:gsLst>
            <a:lin ang="2700000" scaled="1"/>
            <a:tileRect/>
          </a:gra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buNone/>
            </a:pPr>
            <a:r>
              <a:rPr lang="en-CA" sz="3200" dirty="0">
                <a:solidFill>
                  <a:schemeClr val="tx1"/>
                </a:solidFill>
              </a:rPr>
              <a:t>RESULTS AND DISCUSSIONS</a:t>
            </a:r>
          </a:p>
        </p:txBody>
      </p:sp>
      <p:sp>
        <p:nvSpPr>
          <p:cNvPr id="2" name="Slide Number Placeholder 1">
            <a:extLst>
              <a:ext uri="{FF2B5EF4-FFF2-40B4-BE49-F238E27FC236}">
                <a16:creationId xmlns:a16="http://schemas.microsoft.com/office/drawing/2014/main" id="{E18E9C96-B5D0-484D-9CC1-0BFEF7563936}"/>
              </a:ext>
            </a:extLst>
          </p:cNvPr>
          <p:cNvSpPr>
            <a:spLocks noGrp="1"/>
          </p:cNvSpPr>
          <p:nvPr>
            <p:ph type="sldNum" sz="quarter" idx="12"/>
          </p:nvPr>
        </p:nvSpPr>
        <p:spPr/>
        <p:txBody>
          <a:bodyPr/>
          <a:lstStyle/>
          <a:p>
            <a:fld id="{6323D3F7-B740-4F6D-948A-AEDBA739F3E5}" type="slidenum">
              <a:rPr lang="en-CA" smtClean="0"/>
              <a:t>18</a:t>
            </a:fld>
            <a:endParaRPr lang="en-CA"/>
          </a:p>
        </p:txBody>
      </p:sp>
      <p:sp>
        <p:nvSpPr>
          <p:cNvPr id="8" name="TextBox 7">
            <a:extLst>
              <a:ext uri="{FF2B5EF4-FFF2-40B4-BE49-F238E27FC236}">
                <a16:creationId xmlns:a16="http://schemas.microsoft.com/office/drawing/2014/main" id="{3A085A55-0F74-4ECB-AAD7-8A395D7C4B0F}"/>
              </a:ext>
            </a:extLst>
          </p:cNvPr>
          <p:cNvSpPr txBox="1"/>
          <p:nvPr/>
        </p:nvSpPr>
        <p:spPr>
          <a:xfrm>
            <a:off x="496957" y="1955897"/>
            <a:ext cx="5138530" cy="1477328"/>
          </a:xfrm>
          <a:prstGeom prst="rect">
            <a:avLst/>
          </a:prstGeom>
          <a:noFill/>
        </p:spPr>
        <p:txBody>
          <a:bodyPr wrap="square">
            <a:spAutoFit/>
          </a:bodyPr>
          <a:lstStyle/>
          <a:p>
            <a:pPr algn="just"/>
            <a:r>
              <a:rPr lang="en-CA" b="1" dirty="0"/>
              <a:t>111</a:t>
            </a:r>
            <a:r>
              <a:rPr lang="en-CA" dirty="0"/>
              <a:t> obsolete customers. We can reach them through promotions, enquire about their daily needs, more action like direct contact through their social media, email, etc.,  send great customer reviews to them.</a:t>
            </a:r>
          </a:p>
          <a:p>
            <a:endParaRPr lang="en-CA" dirty="0"/>
          </a:p>
        </p:txBody>
      </p:sp>
      <p:sp>
        <p:nvSpPr>
          <p:cNvPr id="4" name="TextBox 3">
            <a:extLst>
              <a:ext uri="{FF2B5EF4-FFF2-40B4-BE49-F238E27FC236}">
                <a16:creationId xmlns:a16="http://schemas.microsoft.com/office/drawing/2014/main" id="{8BB2A708-83E6-4CEF-82C3-C482C56D2E27}"/>
              </a:ext>
            </a:extLst>
          </p:cNvPr>
          <p:cNvSpPr txBox="1"/>
          <p:nvPr/>
        </p:nvSpPr>
        <p:spPr>
          <a:xfrm>
            <a:off x="1490869" y="775252"/>
            <a:ext cx="8875643" cy="523220"/>
          </a:xfrm>
          <a:prstGeom prst="rect">
            <a:avLst/>
          </a:prstGeom>
          <a:noFill/>
        </p:spPr>
        <p:txBody>
          <a:bodyPr wrap="square" rtlCol="0">
            <a:spAutoFit/>
          </a:bodyPr>
          <a:lstStyle/>
          <a:p>
            <a:pPr algn="ctr"/>
            <a:r>
              <a:rPr lang="en-CA" sz="2800" dirty="0"/>
              <a:t>111 OBSOLETE CUSTOMERS</a:t>
            </a:r>
          </a:p>
        </p:txBody>
      </p:sp>
      <p:sp>
        <p:nvSpPr>
          <p:cNvPr id="9" name="Rectangle 8">
            <a:extLst>
              <a:ext uri="{FF2B5EF4-FFF2-40B4-BE49-F238E27FC236}">
                <a16:creationId xmlns:a16="http://schemas.microsoft.com/office/drawing/2014/main" id="{314FE17D-E7E9-4FB3-95D8-DCD30029791F}"/>
              </a:ext>
            </a:extLst>
          </p:cNvPr>
          <p:cNvSpPr/>
          <p:nvPr/>
        </p:nvSpPr>
        <p:spPr>
          <a:xfrm>
            <a:off x="0" y="515927"/>
            <a:ext cx="45719" cy="6480928"/>
          </a:xfrm>
          <a:prstGeom prst="rect">
            <a:avLst/>
          </a:prstGeom>
          <a:gradFill flip="none" rotWithShape="1">
            <a:gsLst>
              <a:gs pos="0">
                <a:schemeClr val="accent2">
                  <a:lumMod val="60000"/>
                  <a:lumOff val="40000"/>
                  <a:tint val="66000"/>
                  <a:satMod val="160000"/>
                </a:schemeClr>
              </a:gs>
              <a:gs pos="50000">
                <a:schemeClr val="accent2">
                  <a:lumMod val="60000"/>
                  <a:lumOff val="40000"/>
                  <a:tint val="44500"/>
                  <a:satMod val="160000"/>
                </a:schemeClr>
              </a:gs>
              <a:gs pos="100000">
                <a:schemeClr val="accent2">
                  <a:lumMod val="60000"/>
                  <a:lumOff val="40000"/>
                  <a:tint val="23500"/>
                  <a:satMod val="160000"/>
                </a:schemeClr>
              </a:gs>
            </a:gsLst>
            <a:path path="circle">
              <a:fillToRect l="100000" t="100000"/>
            </a:path>
            <a:tileRect r="-100000" b="-100000"/>
          </a:gra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Rectangle 9">
            <a:extLst>
              <a:ext uri="{FF2B5EF4-FFF2-40B4-BE49-F238E27FC236}">
                <a16:creationId xmlns:a16="http://schemas.microsoft.com/office/drawing/2014/main" id="{DA8A46EF-FD2C-484E-AAB0-197073B2D997}"/>
              </a:ext>
            </a:extLst>
          </p:cNvPr>
          <p:cNvSpPr/>
          <p:nvPr/>
        </p:nvSpPr>
        <p:spPr>
          <a:xfrm>
            <a:off x="12146281" y="515927"/>
            <a:ext cx="45719" cy="6480928"/>
          </a:xfrm>
          <a:prstGeom prst="rect">
            <a:avLst/>
          </a:prstGeom>
          <a:gradFill flip="none" rotWithShape="1">
            <a:gsLst>
              <a:gs pos="0">
                <a:schemeClr val="accent2">
                  <a:lumMod val="60000"/>
                  <a:lumOff val="40000"/>
                  <a:tint val="66000"/>
                  <a:satMod val="160000"/>
                </a:schemeClr>
              </a:gs>
              <a:gs pos="50000">
                <a:schemeClr val="accent2">
                  <a:lumMod val="60000"/>
                  <a:lumOff val="40000"/>
                  <a:tint val="44500"/>
                  <a:satMod val="160000"/>
                </a:schemeClr>
              </a:gs>
              <a:gs pos="100000">
                <a:schemeClr val="accent2">
                  <a:lumMod val="60000"/>
                  <a:lumOff val="40000"/>
                  <a:tint val="23500"/>
                  <a:satMod val="160000"/>
                </a:schemeClr>
              </a:gs>
            </a:gsLst>
            <a:path path="circle">
              <a:fillToRect l="100000" t="100000"/>
            </a:path>
            <a:tileRect r="-100000" b="-100000"/>
          </a:gra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6" name="Picture 5">
            <a:extLst>
              <a:ext uri="{FF2B5EF4-FFF2-40B4-BE49-F238E27FC236}">
                <a16:creationId xmlns:a16="http://schemas.microsoft.com/office/drawing/2014/main" id="{4E7C908B-29A9-4C32-A50B-8C650DB711B2}"/>
              </a:ext>
            </a:extLst>
          </p:cNvPr>
          <p:cNvPicPr>
            <a:picLocks noChangeAspect="1"/>
          </p:cNvPicPr>
          <p:nvPr/>
        </p:nvPicPr>
        <p:blipFill rotWithShape="1">
          <a:blip r:embed="rId2"/>
          <a:srcRect l="1048"/>
          <a:stretch/>
        </p:blipFill>
        <p:spPr>
          <a:xfrm>
            <a:off x="6427968" y="1441174"/>
            <a:ext cx="5461159" cy="2521080"/>
          </a:xfrm>
          <a:prstGeom prst="rect">
            <a:avLst/>
          </a:prstGeom>
          <a:ln w="12700">
            <a:solidFill>
              <a:schemeClr val="tx1"/>
            </a:solidFill>
          </a:ln>
        </p:spPr>
      </p:pic>
      <p:pic>
        <p:nvPicPr>
          <p:cNvPr id="11" name="Picture 10">
            <a:extLst>
              <a:ext uri="{FF2B5EF4-FFF2-40B4-BE49-F238E27FC236}">
                <a16:creationId xmlns:a16="http://schemas.microsoft.com/office/drawing/2014/main" id="{025B85AF-C1C7-4001-AEEC-F1C0B09561EB}"/>
              </a:ext>
            </a:extLst>
          </p:cNvPr>
          <p:cNvPicPr>
            <a:picLocks noChangeAspect="1"/>
          </p:cNvPicPr>
          <p:nvPr/>
        </p:nvPicPr>
        <p:blipFill>
          <a:blip r:embed="rId3"/>
          <a:stretch>
            <a:fillRect/>
          </a:stretch>
        </p:blipFill>
        <p:spPr>
          <a:xfrm>
            <a:off x="838200" y="3504311"/>
            <a:ext cx="3998056" cy="3034601"/>
          </a:xfrm>
          <a:prstGeom prst="rect">
            <a:avLst/>
          </a:prstGeom>
          <a:ln w="12700">
            <a:solidFill>
              <a:schemeClr val="tx1"/>
            </a:solidFill>
          </a:ln>
        </p:spPr>
      </p:pic>
      <p:pic>
        <p:nvPicPr>
          <p:cNvPr id="13" name="Picture 12">
            <a:extLst>
              <a:ext uri="{FF2B5EF4-FFF2-40B4-BE49-F238E27FC236}">
                <a16:creationId xmlns:a16="http://schemas.microsoft.com/office/drawing/2014/main" id="{F97D29FB-DA12-4B5C-8E20-AFE565918C9F}"/>
              </a:ext>
            </a:extLst>
          </p:cNvPr>
          <p:cNvPicPr>
            <a:picLocks noChangeAspect="1"/>
          </p:cNvPicPr>
          <p:nvPr/>
        </p:nvPicPr>
        <p:blipFill>
          <a:blip r:embed="rId4"/>
          <a:stretch>
            <a:fillRect/>
          </a:stretch>
        </p:blipFill>
        <p:spPr>
          <a:xfrm>
            <a:off x="6370136" y="4200395"/>
            <a:ext cx="5518990" cy="2521080"/>
          </a:xfrm>
          <a:prstGeom prst="rect">
            <a:avLst/>
          </a:prstGeom>
          <a:ln w="12700">
            <a:solidFill>
              <a:schemeClr val="tx1"/>
            </a:solidFill>
          </a:ln>
        </p:spPr>
      </p:pic>
    </p:spTree>
    <p:extLst>
      <p:ext uri="{BB962C8B-B14F-4D97-AF65-F5344CB8AC3E}">
        <p14:creationId xmlns:p14="http://schemas.microsoft.com/office/powerpoint/2010/main" val="4743674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E683B98-DEC1-4332-A574-3ACF3063164A}"/>
              </a:ext>
            </a:extLst>
          </p:cNvPr>
          <p:cNvSpPr/>
          <p:nvPr/>
        </p:nvSpPr>
        <p:spPr>
          <a:xfrm>
            <a:off x="0" y="0"/>
            <a:ext cx="12192000" cy="515927"/>
          </a:xfrm>
          <a:prstGeom prst="rect">
            <a:avLst/>
          </a:prstGeom>
          <a:gradFill flip="none" rotWithShape="1">
            <a:gsLst>
              <a:gs pos="0">
                <a:schemeClr val="accent2">
                  <a:lumMod val="60000"/>
                  <a:lumOff val="40000"/>
                  <a:tint val="66000"/>
                  <a:satMod val="160000"/>
                </a:schemeClr>
              </a:gs>
              <a:gs pos="50000">
                <a:schemeClr val="accent2">
                  <a:lumMod val="60000"/>
                  <a:lumOff val="40000"/>
                  <a:tint val="44500"/>
                  <a:satMod val="160000"/>
                </a:schemeClr>
              </a:gs>
              <a:gs pos="100000">
                <a:schemeClr val="accent2">
                  <a:lumMod val="60000"/>
                  <a:lumOff val="40000"/>
                  <a:tint val="23500"/>
                  <a:satMod val="160000"/>
                </a:schemeClr>
              </a:gs>
            </a:gsLst>
            <a:lin ang="2700000" scaled="1"/>
            <a:tileRect/>
          </a:gra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buNone/>
            </a:pPr>
            <a:r>
              <a:rPr lang="en-CA" sz="3200" dirty="0">
                <a:solidFill>
                  <a:schemeClr val="tx1"/>
                </a:solidFill>
              </a:rPr>
              <a:t>RESULTS AND DISCUSSIONS</a:t>
            </a:r>
          </a:p>
        </p:txBody>
      </p:sp>
      <p:sp>
        <p:nvSpPr>
          <p:cNvPr id="2" name="Slide Number Placeholder 1">
            <a:extLst>
              <a:ext uri="{FF2B5EF4-FFF2-40B4-BE49-F238E27FC236}">
                <a16:creationId xmlns:a16="http://schemas.microsoft.com/office/drawing/2014/main" id="{EF1F12FF-BFCC-46EA-A020-C84A255A71BC}"/>
              </a:ext>
            </a:extLst>
          </p:cNvPr>
          <p:cNvSpPr>
            <a:spLocks noGrp="1"/>
          </p:cNvSpPr>
          <p:nvPr>
            <p:ph type="sldNum" sz="quarter" idx="12"/>
          </p:nvPr>
        </p:nvSpPr>
        <p:spPr/>
        <p:txBody>
          <a:bodyPr/>
          <a:lstStyle/>
          <a:p>
            <a:r>
              <a:rPr lang="en-CA" dirty="0"/>
              <a:t>26</a:t>
            </a:r>
          </a:p>
        </p:txBody>
      </p:sp>
      <p:sp>
        <p:nvSpPr>
          <p:cNvPr id="8" name="TextBox 7">
            <a:extLst>
              <a:ext uri="{FF2B5EF4-FFF2-40B4-BE49-F238E27FC236}">
                <a16:creationId xmlns:a16="http://schemas.microsoft.com/office/drawing/2014/main" id="{2AFB345A-E4FC-474F-9250-977BE9265FB1}"/>
              </a:ext>
            </a:extLst>
          </p:cNvPr>
          <p:cNvSpPr txBox="1"/>
          <p:nvPr/>
        </p:nvSpPr>
        <p:spPr>
          <a:xfrm>
            <a:off x="437950" y="2092480"/>
            <a:ext cx="5306868" cy="1477328"/>
          </a:xfrm>
          <a:prstGeom prst="rect">
            <a:avLst/>
          </a:prstGeom>
          <a:noFill/>
        </p:spPr>
        <p:txBody>
          <a:bodyPr wrap="square">
            <a:spAutoFit/>
          </a:bodyPr>
          <a:lstStyle/>
          <a:p>
            <a:pPr algn="just"/>
            <a:r>
              <a:rPr lang="en-CA" dirty="0"/>
              <a:t>These </a:t>
            </a:r>
            <a:r>
              <a:rPr lang="en-CA" b="1" dirty="0"/>
              <a:t>357</a:t>
            </a:r>
            <a:r>
              <a:rPr lang="en-CA" dirty="0"/>
              <a:t> customers can be early adopters to new </a:t>
            </a:r>
            <a:r>
              <a:rPr lang="en-CA" dirty="0" err="1"/>
              <a:t>products.Give</a:t>
            </a:r>
            <a:r>
              <a:rPr lang="en-CA" dirty="0"/>
              <a:t> them reward points for each transaction and give priority level after that. These are our best customers and we must keep it up! Ask them to Refer a friend, market the best products.</a:t>
            </a:r>
          </a:p>
        </p:txBody>
      </p:sp>
      <p:sp>
        <p:nvSpPr>
          <p:cNvPr id="10" name="TextBox 9">
            <a:extLst>
              <a:ext uri="{FF2B5EF4-FFF2-40B4-BE49-F238E27FC236}">
                <a16:creationId xmlns:a16="http://schemas.microsoft.com/office/drawing/2014/main" id="{1DC5B9E6-C1EE-4CF1-8E11-F125EF92A803}"/>
              </a:ext>
            </a:extLst>
          </p:cNvPr>
          <p:cNvSpPr txBox="1"/>
          <p:nvPr/>
        </p:nvSpPr>
        <p:spPr>
          <a:xfrm>
            <a:off x="3091384" y="875236"/>
            <a:ext cx="6102626" cy="523220"/>
          </a:xfrm>
          <a:prstGeom prst="rect">
            <a:avLst/>
          </a:prstGeom>
          <a:noFill/>
        </p:spPr>
        <p:txBody>
          <a:bodyPr wrap="square">
            <a:spAutoFit/>
          </a:bodyPr>
          <a:lstStyle/>
          <a:p>
            <a:pPr algn="ctr"/>
            <a:r>
              <a:rPr lang="en-CA" sz="2800" dirty="0"/>
              <a:t>444: BEST CUSTOMERS</a:t>
            </a:r>
          </a:p>
        </p:txBody>
      </p:sp>
      <p:sp>
        <p:nvSpPr>
          <p:cNvPr id="11" name="Rectangle 10">
            <a:extLst>
              <a:ext uri="{FF2B5EF4-FFF2-40B4-BE49-F238E27FC236}">
                <a16:creationId xmlns:a16="http://schemas.microsoft.com/office/drawing/2014/main" id="{38123EC1-B194-46A0-B6DC-8ADBC59FC06B}"/>
              </a:ext>
            </a:extLst>
          </p:cNvPr>
          <p:cNvSpPr/>
          <p:nvPr/>
        </p:nvSpPr>
        <p:spPr>
          <a:xfrm>
            <a:off x="0" y="515927"/>
            <a:ext cx="45719" cy="6480928"/>
          </a:xfrm>
          <a:prstGeom prst="rect">
            <a:avLst/>
          </a:prstGeom>
          <a:gradFill flip="none" rotWithShape="1">
            <a:gsLst>
              <a:gs pos="0">
                <a:schemeClr val="accent2">
                  <a:lumMod val="60000"/>
                  <a:lumOff val="40000"/>
                  <a:tint val="66000"/>
                  <a:satMod val="160000"/>
                </a:schemeClr>
              </a:gs>
              <a:gs pos="50000">
                <a:schemeClr val="accent2">
                  <a:lumMod val="60000"/>
                  <a:lumOff val="40000"/>
                  <a:tint val="44500"/>
                  <a:satMod val="160000"/>
                </a:schemeClr>
              </a:gs>
              <a:gs pos="100000">
                <a:schemeClr val="accent2">
                  <a:lumMod val="60000"/>
                  <a:lumOff val="40000"/>
                  <a:tint val="23500"/>
                  <a:satMod val="160000"/>
                </a:schemeClr>
              </a:gs>
            </a:gsLst>
            <a:path path="circle">
              <a:fillToRect l="100000" t="100000"/>
            </a:path>
            <a:tileRect r="-100000" b="-100000"/>
          </a:gra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Rectangle 12">
            <a:extLst>
              <a:ext uri="{FF2B5EF4-FFF2-40B4-BE49-F238E27FC236}">
                <a16:creationId xmlns:a16="http://schemas.microsoft.com/office/drawing/2014/main" id="{79C231F7-84BB-4D15-8045-0BF8DDC7A799}"/>
              </a:ext>
            </a:extLst>
          </p:cNvPr>
          <p:cNvSpPr/>
          <p:nvPr/>
        </p:nvSpPr>
        <p:spPr>
          <a:xfrm>
            <a:off x="12146281" y="377072"/>
            <a:ext cx="45719" cy="6480928"/>
          </a:xfrm>
          <a:prstGeom prst="rect">
            <a:avLst/>
          </a:prstGeom>
          <a:gradFill flip="none" rotWithShape="1">
            <a:gsLst>
              <a:gs pos="0">
                <a:schemeClr val="accent2">
                  <a:lumMod val="60000"/>
                  <a:lumOff val="40000"/>
                  <a:tint val="66000"/>
                  <a:satMod val="160000"/>
                </a:schemeClr>
              </a:gs>
              <a:gs pos="50000">
                <a:schemeClr val="accent2">
                  <a:lumMod val="60000"/>
                  <a:lumOff val="40000"/>
                  <a:tint val="44500"/>
                  <a:satMod val="160000"/>
                </a:schemeClr>
              </a:gs>
              <a:gs pos="100000">
                <a:schemeClr val="accent2">
                  <a:lumMod val="60000"/>
                  <a:lumOff val="40000"/>
                  <a:tint val="23500"/>
                  <a:satMod val="160000"/>
                </a:schemeClr>
              </a:gs>
            </a:gsLst>
            <a:path path="circle">
              <a:fillToRect l="100000" t="100000"/>
            </a:path>
            <a:tileRect r="-100000" b="-100000"/>
          </a:gra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4" name="Picture 3">
            <a:extLst>
              <a:ext uri="{FF2B5EF4-FFF2-40B4-BE49-F238E27FC236}">
                <a16:creationId xmlns:a16="http://schemas.microsoft.com/office/drawing/2014/main" id="{D1D360EF-6D6B-440E-AFFE-FE5E00D9E79C}"/>
              </a:ext>
            </a:extLst>
          </p:cNvPr>
          <p:cNvPicPr>
            <a:picLocks noChangeAspect="1"/>
          </p:cNvPicPr>
          <p:nvPr/>
        </p:nvPicPr>
        <p:blipFill rotWithShape="1">
          <a:blip r:embed="rId2"/>
          <a:srcRect l="7786" r="9913"/>
          <a:stretch/>
        </p:blipFill>
        <p:spPr>
          <a:xfrm>
            <a:off x="7000775" y="1651863"/>
            <a:ext cx="4386470" cy="3469049"/>
          </a:xfrm>
          <a:prstGeom prst="rect">
            <a:avLst/>
          </a:prstGeom>
          <a:ln w="12700">
            <a:solidFill>
              <a:schemeClr val="tx1"/>
            </a:solidFill>
          </a:ln>
        </p:spPr>
      </p:pic>
      <p:pic>
        <p:nvPicPr>
          <p:cNvPr id="7" name="Picture 6">
            <a:extLst>
              <a:ext uri="{FF2B5EF4-FFF2-40B4-BE49-F238E27FC236}">
                <a16:creationId xmlns:a16="http://schemas.microsoft.com/office/drawing/2014/main" id="{EFE9F954-4DB5-4DC2-9A05-256E838CC05D}"/>
              </a:ext>
            </a:extLst>
          </p:cNvPr>
          <p:cNvPicPr>
            <a:picLocks noChangeAspect="1"/>
          </p:cNvPicPr>
          <p:nvPr/>
        </p:nvPicPr>
        <p:blipFill>
          <a:blip r:embed="rId3"/>
          <a:stretch>
            <a:fillRect/>
          </a:stretch>
        </p:blipFill>
        <p:spPr>
          <a:xfrm>
            <a:off x="746050" y="3916016"/>
            <a:ext cx="5304891" cy="2733261"/>
          </a:xfrm>
          <a:prstGeom prst="rect">
            <a:avLst/>
          </a:prstGeom>
          <a:ln w="12700">
            <a:solidFill>
              <a:schemeClr val="tx1"/>
            </a:solidFill>
          </a:ln>
        </p:spPr>
      </p:pic>
    </p:spTree>
    <p:extLst>
      <p:ext uri="{BB962C8B-B14F-4D97-AF65-F5344CB8AC3E}">
        <p14:creationId xmlns:p14="http://schemas.microsoft.com/office/powerpoint/2010/main" val="35752552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E683B98-DEC1-4332-A574-3ACF3063164A}"/>
              </a:ext>
            </a:extLst>
          </p:cNvPr>
          <p:cNvSpPr/>
          <p:nvPr/>
        </p:nvSpPr>
        <p:spPr>
          <a:xfrm>
            <a:off x="0" y="0"/>
            <a:ext cx="12192000" cy="515927"/>
          </a:xfrm>
          <a:prstGeom prst="rect">
            <a:avLst/>
          </a:prstGeom>
          <a:gradFill flip="none" rotWithShape="1">
            <a:gsLst>
              <a:gs pos="0">
                <a:schemeClr val="accent2">
                  <a:lumMod val="60000"/>
                  <a:lumOff val="40000"/>
                  <a:tint val="66000"/>
                  <a:satMod val="160000"/>
                </a:schemeClr>
              </a:gs>
              <a:gs pos="50000">
                <a:schemeClr val="accent2">
                  <a:lumMod val="60000"/>
                  <a:lumOff val="40000"/>
                  <a:tint val="44500"/>
                  <a:satMod val="160000"/>
                </a:schemeClr>
              </a:gs>
              <a:gs pos="100000">
                <a:schemeClr val="accent2">
                  <a:lumMod val="60000"/>
                  <a:lumOff val="40000"/>
                  <a:tint val="23500"/>
                  <a:satMod val="160000"/>
                </a:schemeClr>
              </a:gs>
            </a:gsLst>
            <a:lin ang="5400000" scaled="1"/>
            <a:tileRect/>
          </a:gra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accent4">
                  <a:lumMod val="40000"/>
                  <a:lumOff val="60000"/>
                </a:schemeClr>
              </a:solidFill>
            </a:endParaRPr>
          </a:p>
        </p:txBody>
      </p:sp>
      <p:sp>
        <p:nvSpPr>
          <p:cNvPr id="12" name="Rectangle 11">
            <a:extLst>
              <a:ext uri="{FF2B5EF4-FFF2-40B4-BE49-F238E27FC236}">
                <a16:creationId xmlns:a16="http://schemas.microsoft.com/office/drawing/2014/main" id="{A134AA57-47E5-4A56-A22F-D8CEE5FC874F}"/>
              </a:ext>
            </a:extLst>
          </p:cNvPr>
          <p:cNvSpPr/>
          <p:nvPr/>
        </p:nvSpPr>
        <p:spPr>
          <a:xfrm>
            <a:off x="0" y="515927"/>
            <a:ext cx="45719" cy="6480928"/>
          </a:xfrm>
          <a:prstGeom prst="rect">
            <a:avLst/>
          </a:prstGeom>
          <a:gradFill flip="none" rotWithShape="1">
            <a:gsLst>
              <a:gs pos="0">
                <a:schemeClr val="accent2">
                  <a:lumMod val="60000"/>
                  <a:lumOff val="40000"/>
                  <a:tint val="66000"/>
                  <a:satMod val="160000"/>
                </a:schemeClr>
              </a:gs>
              <a:gs pos="50000">
                <a:schemeClr val="accent2">
                  <a:lumMod val="60000"/>
                  <a:lumOff val="40000"/>
                  <a:tint val="44500"/>
                  <a:satMod val="160000"/>
                </a:schemeClr>
              </a:gs>
              <a:gs pos="100000">
                <a:schemeClr val="accent2">
                  <a:lumMod val="60000"/>
                  <a:lumOff val="40000"/>
                  <a:tint val="23500"/>
                  <a:satMod val="160000"/>
                </a:schemeClr>
              </a:gs>
            </a:gsLst>
            <a:path path="circle">
              <a:fillToRect l="100000" t="100000"/>
            </a:path>
            <a:tileRect r="-100000" b="-100000"/>
          </a:gra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aphicFrame>
        <p:nvGraphicFramePr>
          <p:cNvPr id="9" name="Diagram 8">
            <a:extLst>
              <a:ext uri="{FF2B5EF4-FFF2-40B4-BE49-F238E27FC236}">
                <a16:creationId xmlns:a16="http://schemas.microsoft.com/office/drawing/2014/main" id="{C7E3C373-F1E1-448B-81B7-AB84562996D3}"/>
              </a:ext>
            </a:extLst>
          </p:cNvPr>
          <p:cNvGraphicFramePr/>
          <p:nvPr/>
        </p:nvGraphicFramePr>
        <p:xfrm>
          <a:off x="2116841" y="1009307"/>
          <a:ext cx="8128000" cy="52689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a:extLst>
              <a:ext uri="{FF2B5EF4-FFF2-40B4-BE49-F238E27FC236}">
                <a16:creationId xmlns:a16="http://schemas.microsoft.com/office/drawing/2014/main" id="{B11A32A0-882D-4D02-88C3-150440BA0580}"/>
              </a:ext>
            </a:extLst>
          </p:cNvPr>
          <p:cNvSpPr txBox="1"/>
          <p:nvPr/>
        </p:nvSpPr>
        <p:spPr>
          <a:xfrm>
            <a:off x="801278" y="0"/>
            <a:ext cx="10614582" cy="584775"/>
          </a:xfrm>
          <a:prstGeom prst="rect">
            <a:avLst/>
          </a:prstGeom>
          <a:noFill/>
        </p:spPr>
        <p:txBody>
          <a:bodyPr wrap="square" rtlCol="0">
            <a:spAutoFit/>
          </a:bodyPr>
          <a:lstStyle/>
          <a:p>
            <a:pPr algn="ctr"/>
            <a:r>
              <a:rPr lang="en-CA" sz="3200" dirty="0"/>
              <a:t>OUTLINE</a:t>
            </a:r>
            <a:endParaRPr lang="en-CA" sz="2000" dirty="0"/>
          </a:p>
        </p:txBody>
      </p:sp>
      <p:sp>
        <p:nvSpPr>
          <p:cNvPr id="8" name="Rectangle 7">
            <a:extLst>
              <a:ext uri="{FF2B5EF4-FFF2-40B4-BE49-F238E27FC236}">
                <a16:creationId xmlns:a16="http://schemas.microsoft.com/office/drawing/2014/main" id="{A38AD369-079C-436A-A878-3C8D39705EBE}"/>
              </a:ext>
            </a:extLst>
          </p:cNvPr>
          <p:cNvSpPr/>
          <p:nvPr/>
        </p:nvSpPr>
        <p:spPr>
          <a:xfrm>
            <a:off x="12146281" y="515927"/>
            <a:ext cx="45719" cy="6480928"/>
          </a:xfrm>
          <a:prstGeom prst="rect">
            <a:avLst/>
          </a:prstGeom>
          <a:gradFill flip="none" rotWithShape="1">
            <a:gsLst>
              <a:gs pos="0">
                <a:schemeClr val="accent2">
                  <a:lumMod val="60000"/>
                  <a:lumOff val="40000"/>
                  <a:tint val="66000"/>
                  <a:satMod val="160000"/>
                </a:schemeClr>
              </a:gs>
              <a:gs pos="50000">
                <a:schemeClr val="accent2">
                  <a:lumMod val="60000"/>
                  <a:lumOff val="40000"/>
                  <a:tint val="44500"/>
                  <a:satMod val="160000"/>
                </a:schemeClr>
              </a:gs>
              <a:gs pos="100000">
                <a:schemeClr val="accent2">
                  <a:lumMod val="60000"/>
                  <a:lumOff val="40000"/>
                  <a:tint val="23500"/>
                  <a:satMod val="160000"/>
                </a:schemeClr>
              </a:gs>
            </a:gsLst>
            <a:path path="circle">
              <a:fillToRect l="100000" t="100000"/>
            </a:path>
            <a:tileRect r="-100000" b="-100000"/>
          </a:gra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Slide Number Placeholder 1">
            <a:extLst>
              <a:ext uri="{FF2B5EF4-FFF2-40B4-BE49-F238E27FC236}">
                <a16:creationId xmlns:a16="http://schemas.microsoft.com/office/drawing/2014/main" id="{B20ECE06-34F0-4C16-9F60-81DBCA968635}"/>
              </a:ext>
            </a:extLst>
          </p:cNvPr>
          <p:cNvSpPr>
            <a:spLocks noGrp="1"/>
          </p:cNvSpPr>
          <p:nvPr>
            <p:ph type="sldNum" sz="quarter" idx="12"/>
          </p:nvPr>
        </p:nvSpPr>
        <p:spPr/>
        <p:txBody>
          <a:bodyPr/>
          <a:lstStyle/>
          <a:p>
            <a:r>
              <a:rPr lang="en-CA" dirty="0"/>
              <a:t>1</a:t>
            </a:r>
          </a:p>
        </p:txBody>
      </p:sp>
    </p:spTree>
    <p:extLst>
      <p:ext uri="{BB962C8B-B14F-4D97-AF65-F5344CB8AC3E}">
        <p14:creationId xmlns:p14="http://schemas.microsoft.com/office/powerpoint/2010/main" val="6225543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E683B98-DEC1-4332-A574-3ACF3063164A}"/>
              </a:ext>
            </a:extLst>
          </p:cNvPr>
          <p:cNvSpPr/>
          <p:nvPr/>
        </p:nvSpPr>
        <p:spPr>
          <a:xfrm>
            <a:off x="0" y="0"/>
            <a:ext cx="12192000" cy="515927"/>
          </a:xfrm>
          <a:prstGeom prst="rect">
            <a:avLst/>
          </a:prstGeom>
          <a:gradFill flip="none" rotWithShape="1">
            <a:gsLst>
              <a:gs pos="0">
                <a:schemeClr val="accent2">
                  <a:lumMod val="60000"/>
                  <a:lumOff val="40000"/>
                  <a:tint val="66000"/>
                  <a:satMod val="160000"/>
                </a:schemeClr>
              </a:gs>
              <a:gs pos="50000">
                <a:schemeClr val="accent2">
                  <a:lumMod val="60000"/>
                  <a:lumOff val="40000"/>
                  <a:tint val="44500"/>
                  <a:satMod val="160000"/>
                </a:schemeClr>
              </a:gs>
              <a:gs pos="100000">
                <a:schemeClr val="accent2">
                  <a:lumMod val="60000"/>
                  <a:lumOff val="40000"/>
                  <a:tint val="23500"/>
                  <a:satMod val="160000"/>
                </a:schemeClr>
              </a:gs>
            </a:gsLst>
            <a:lin ang="2700000" scaled="1"/>
            <a:tileRect/>
          </a:gra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accent4">
                  <a:lumMod val="40000"/>
                  <a:lumOff val="60000"/>
                </a:schemeClr>
              </a:solidFill>
            </a:endParaRPr>
          </a:p>
        </p:txBody>
      </p:sp>
      <p:sp>
        <p:nvSpPr>
          <p:cNvPr id="2" name="Slide Number Placeholder 1">
            <a:extLst>
              <a:ext uri="{FF2B5EF4-FFF2-40B4-BE49-F238E27FC236}">
                <a16:creationId xmlns:a16="http://schemas.microsoft.com/office/drawing/2014/main" id="{25B49E22-B4B0-4577-8F3D-5836B5BAFB48}"/>
              </a:ext>
            </a:extLst>
          </p:cNvPr>
          <p:cNvSpPr>
            <a:spLocks noGrp="1"/>
          </p:cNvSpPr>
          <p:nvPr>
            <p:ph type="sldNum" sz="quarter" idx="12"/>
          </p:nvPr>
        </p:nvSpPr>
        <p:spPr/>
        <p:txBody>
          <a:bodyPr/>
          <a:lstStyle/>
          <a:p>
            <a:fld id="{6323D3F7-B740-4F6D-948A-AEDBA739F3E5}" type="slidenum">
              <a:rPr lang="en-CA" smtClean="0"/>
              <a:t>20</a:t>
            </a:fld>
            <a:endParaRPr lang="en-CA"/>
          </a:p>
        </p:txBody>
      </p:sp>
      <p:sp>
        <p:nvSpPr>
          <p:cNvPr id="8" name="Rectangle 7">
            <a:extLst>
              <a:ext uri="{FF2B5EF4-FFF2-40B4-BE49-F238E27FC236}">
                <a16:creationId xmlns:a16="http://schemas.microsoft.com/office/drawing/2014/main" id="{9129F992-A50D-4D1C-AEA6-2C3C3FB7630C}"/>
              </a:ext>
            </a:extLst>
          </p:cNvPr>
          <p:cNvSpPr/>
          <p:nvPr/>
        </p:nvSpPr>
        <p:spPr>
          <a:xfrm>
            <a:off x="0" y="515927"/>
            <a:ext cx="45719" cy="6480928"/>
          </a:xfrm>
          <a:prstGeom prst="rect">
            <a:avLst/>
          </a:prstGeom>
          <a:gradFill flip="none" rotWithShape="1">
            <a:gsLst>
              <a:gs pos="0">
                <a:schemeClr val="accent2">
                  <a:lumMod val="60000"/>
                  <a:lumOff val="40000"/>
                  <a:tint val="66000"/>
                  <a:satMod val="160000"/>
                </a:schemeClr>
              </a:gs>
              <a:gs pos="50000">
                <a:schemeClr val="accent2">
                  <a:lumMod val="60000"/>
                  <a:lumOff val="40000"/>
                  <a:tint val="44500"/>
                  <a:satMod val="160000"/>
                </a:schemeClr>
              </a:gs>
              <a:gs pos="100000">
                <a:schemeClr val="accent2">
                  <a:lumMod val="60000"/>
                  <a:lumOff val="40000"/>
                  <a:tint val="23500"/>
                  <a:satMod val="160000"/>
                </a:schemeClr>
              </a:gs>
            </a:gsLst>
            <a:path path="circle">
              <a:fillToRect l="100000" t="100000"/>
            </a:path>
            <a:tileRect r="-100000" b="-100000"/>
          </a:gra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Rectangle 8">
            <a:extLst>
              <a:ext uri="{FF2B5EF4-FFF2-40B4-BE49-F238E27FC236}">
                <a16:creationId xmlns:a16="http://schemas.microsoft.com/office/drawing/2014/main" id="{55E55712-F1D8-44E2-BD58-CEC728A8FD3A}"/>
              </a:ext>
            </a:extLst>
          </p:cNvPr>
          <p:cNvSpPr/>
          <p:nvPr/>
        </p:nvSpPr>
        <p:spPr>
          <a:xfrm>
            <a:off x="12146281" y="515927"/>
            <a:ext cx="45719" cy="6480928"/>
          </a:xfrm>
          <a:prstGeom prst="rect">
            <a:avLst/>
          </a:prstGeom>
          <a:gradFill flip="none" rotWithShape="1">
            <a:gsLst>
              <a:gs pos="0">
                <a:schemeClr val="accent2">
                  <a:lumMod val="60000"/>
                  <a:lumOff val="40000"/>
                  <a:tint val="66000"/>
                  <a:satMod val="160000"/>
                </a:schemeClr>
              </a:gs>
              <a:gs pos="50000">
                <a:schemeClr val="accent2">
                  <a:lumMod val="60000"/>
                  <a:lumOff val="40000"/>
                  <a:tint val="44500"/>
                  <a:satMod val="160000"/>
                </a:schemeClr>
              </a:gs>
              <a:gs pos="100000">
                <a:schemeClr val="accent2">
                  <a:lumMod val="60000"/>
                  <a:lumOff val="40000"/>
                  <a:tint val="23500"/>
                  <a:satMod val="160000"/>
                </a:schemeClr>
              </a:gs>
            </a:gsLst>
            <a:path path="circle">
              <a:fillToRect l="100000" t="100000"/>
            </a:path>
            <a:tileRect r="-100000" b="-100000"/>
          </a:gra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10" name="Picture 9">
            <a:extLst>
              <a:ext uri="{FF2B5EF4-FFF2-40B4-BE49-F238E27FC236}">
                <a16:creationId xmlns:a16="http://schemas.microsoft.com/office/drawing/2014/main" id="{0483043B-6418-4257-A749-7DDFE929F1A0}"/>
              </a:ext>
            </a:extLst>
          </p:cNvPr>
          <p:cNvPicPr/>
          <p:nvPr/>
        </p:nvPicPr>
        <p:blipFill rotWithShape="1">
          <a:blip r:embed="rId2"/>
          <a:srcRect l="26923" t="20810" r="26923" b="18757"/>
          <a:stretch/>
        </p:blipFill>
        <p:spPr bwMode="auto">
          <a:xfrm>
            <a:off x="0" y="1"/>
            <a:ext cx="12192000" cy="685800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504634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E683B98-DEC1-4332-A574-3ACF3063164A}"/>
              </a:ext>
            </a:extLst>
          </p:cNvPr>
          <p:cNvSpPr/>
          <p:nvPr/>
        </p:nvSpPr>
        <p:spPr>
          <a:xfrm>
            <a:off x="0" y="0"/>
            <a:ext cx="12192000" cy="515927"/>
          </a:xfrm>
          <a:prstGeom prst="rect">
            <a:avLst/>
          </a:prstGeom>
          <a:gradFill flip="none" rotWithShape="1">
            <a:gsLst>
              <a:gs pos="0">
                <a:schemeClr val="accent2">
                  <a:lumMod val="60000"/>
                  <a:lumOff val="40000"/>
                  <a:tint val="66000"/>
                  <a:satMod val="160000"/>
                </a:schemeClr>
              </a:gs>
              <a:gs pos="50000">
                <a:schemeClr val="accent2">
                  <a:lumMod val="60000"/>
                  <a:lumOff val="40000"/>
                  <a:tint val="44500"/>
                  <a:satMod val="160000"/>
                </a:schemeClr>
              </a:gs>
              <a:gs pos="100000">
                <a:schemeClr val="accent2">
                  <a:lumMod val="60000"/>
                  <a:lumOff val="40000"/>
                  <a:tint val="23500"/>
                  <a:satMod val="160000"/>
                </a:schemeClr>
              </a:gs>
            </a:gsLst>
            <a:lin ang="5400000" scaled="1"/>
            <a:tileRect/>
          </a:gra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000" dirty="0">
              <a:solidFill>
                <a:schemeClr val="tx1"/>
              </a:solidFill>
            </a:endParaRPr>
          </a:p>
        </p:txBody>
      </p:sp>
      <p:sp>
        <p:nvSpPr>
          <p:cNvPr id="12" name="Rectangle 11">
            <a:extLst>
              <a:ext uri="{FF2B5EF4-FFF2-40B4-BE49-F238E27FC236}">
                <a16:creationId xmlns:a16="http://schemas.microsoft.com/office/drawing/2014/main" id="{A134AA57-47E5-4A56-A22F-D8CEE5FC874F}"/>
              </a:ext>
            </a:extLst>
          </p:cNvPr>
          <p:cNvSpPr/>
          <p:nvPr/>
        </p:nvSpPr>
        <p:spPr>
          <a:xfrm>
            <a:off x="0" y="515927"/>
            <a:ext cx="45719" cy="6480928"/>
          </a:xfrm>
          <a:prstGeom prst="rect">
            <a:avLst/>
          </a:prstGeom>
          <a:gradFill flip="none" rotWithShape="1">
            <a:gsLst>
              <a:gs pos="0">
                <a:schemeClr val="accent2">
                  <a:lumMod val="60000"/>
                  <a:lumOff val="40000"/>
                  <a:tint val="66000"/>
                  <a:satMod val="160000"/>
                </a:schemeClr>
              </a:gs>
              <a:gs pos="50000">
                <a:schemeClr val="accent2">
                  <a:lumMod val="60000"/>
                  <a:lumOff val="40000"/>
                  <a:tint val="44500"/>
                  <a:satMod val="160000"/>
                </a:schemeClr>
              </a:gs>
              <a:gs pos="100000">
                <a:schemeClr val="accent2">
                  <a:lumMod val="60000"/>
                  <a:lumOff val="40000"/>
                  <a:tint val="23500"/>
                  <a:satMod val="160000"/>
                </a:schemeClr>
              </a:gs>
            </a:gsLst>
            <a:path path="circle">
              <a:fillToRect l="100000" t="100000"/>
            </a:path>
            <a:tileRect r="-100000" b="-100000"/>
          </a:gra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Rectangle 7">
            <a:extLst>
              <a:ext uri="{FF2B5EF4-FFF2-40B4-BE49-F238E27FC236}">
                <a16:creationId xmlns:a16="http://schemas.microsoft.com/office/drawing/2014/main" id="{A38AD369-079C-436A-A878-3C8D39705EBE}"/>
              </a:ext>
            </a:extLst>
          </p:cNvPr>
          <p:cNvSpPr/>
          <p:nvPr/>
        </p:nvSpPr>
        <p:spPr>
          <a:xfrm>
            <a:off x="12146281" y="515927"/>
            <a:ext cx="45719" cy="6480928"/>
          </a:xfrm>
          <a:prstGeom prst="rect">
            <a:avLst/>
          </a:prstGeom>
          <a:gradFill flip="none" rotWithShape="1">
            <a:gsLst>
              <a:gs pos="0">
                <a:schemeClr val="accent2">
                  <a:lumMod val="60000"/>
                  <a:lumOff val="40000"/>
                  <a:tint val="66000"/>
                  <a:satMod val="160000"/>
                </a:schemeClr>
              </a:gs>
              <a:gs pos="50000">
                <a:schemeClr val="accent2">
                  <a:lumMod val="60000"/>
                  <a:lumOff val="40000"/>
                  <a:tint val="44500"/>
                  <a:satMod val="160000"/>
                </a:schemeClr>
              </a:gs>
              <a:gs pos="100000">
                <a:schemeClr val="accent2">
                  <a:lumMod val="60000"/>
                  <a:lumOff val="40000"/>
                  <a:tint val="23500"/>
                  <a:satMod val="160000"/>
                </a:schemeClr>
              </a:gs>
            </a:gsLst>
            <a:path path="circle">
              <a:fillToRect l="100000" t="100000"/>
            </a:path>
            <a:tileRect r="-100000" b="-100000"/>
          </a:gra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 name="Text Placeholder 3">
            <a:extLst>
              <a:ext uri="{FF2B5EF4-FFF2-40B4-BE49-F238E27FC236}">
                <a16:creationId xmlns:a16="http://schemas.microsoft.com/office/drawing/2014/main" id="{E9F84644-DF7E-46A5-A64E-D7E9BA00B02A}"/>
              </a:ext>
            </a:extLst>
          </p:cNvPr>
          <p:cNvSpPr>
            <a:spLocks noGrp="1"/>
          </p:cNvSpPr>
          <p:nvPr>
            <p:ph type="body" sz="half" idx="2"/>
          </p:nvPr>
        </p:nvSpPr>
        <p:spPr>
          <a:xfrm>
            <a:off x="839788" y="995363"/>
            <a:ext cx="3932237" cy="4873625"/>
          </a:xfrm>
        </p:spPr>
        <p:txBody>
          <a:bodyPr>
            <a:normAutofit/>
          </a:bodyPr>
          <a:lstStyle/>
          <a:p>
            <a:endParaRPr lang="en-US" sz="2400" dirty="0"/>
          </a:p>
          <a:p>
            <a:endParaRPr lang="en-US" sz="2400" dirty="0"/>
          </a:p>
          <a:p>
            <a:r>
              <a:rPr lang="en-US" sz="2400" dirty="0"/>
              <a:t>Categorize customers into various clusters to identify customers with similar characteristics that would enhance sales and reduce Customer Churn.</a:t>
            </a:r>
            <a:endParaRPr lang="en-CA" sz="2400" dirty="0"/>
          </a:p>
        </p:txBody>
      </p:sp>
      <p:sp>
        <p:nvSpPr>
          <p:cNvPr id="2" name="Slide Number Placeholder 1">
            <a:extLst>
              <a:ext uri="{FF2B5EF4-FFF2-40B4-BE49-F238E27FC236}">
                <a16:creationId xmlns:a16="http://schemas.microsoft.com/office/drawing/2014/main" id="{A24251BA-4DDF-4F98-8542-E80943AED7E4}"/>
              </a:ext>
            </a:extLst>
          </p:cNvPr>
          <p:cNvSpPr>
            <a:spLocks noGrp="1"/>
          </p:cNvSpPr>
          <p:nvPr>
            <p:ph type="sldNum" sz="quarter" idx="12"/>
          </p:nvPr>
        </p:nvSpPr>
        <p:spPr/>
        <p:txBody>
          <a:bodyPr/>
          <a:lstStyle/>
          <a:p>
            <a:r>
              <a:rPr lang="en-CA" dirty="0"/>
              <a:t>2</a:t>
            </a:r>
          </a:p>
        </p:txBody>
      </p:sp>
      <p:sp>
        <p:nvSpPr>
          <p:cNvPr id="6" name="TextBox 5">
            <a:extLst>
              <a:ext uri="{FF2B5EF4-FFF2-40B4-BE49-F238E27FC236}">
                <a16:creationId xmlns:a16="http://schemas.microsoft.com/office/drawing/2014/main" id="{C2F0A60D-B94F-4B35-98CA-8C3984697C49}"/>
              </a:ext>
            </a:extLst>
          </p:cNvPr>
          <p:cNvSpPr txBox="1"/>
          <p:nvPr/>
        </p:nvSpPr>
        <p:spPr>
          <a:xfrm>
            <a:off x="1640264" y="0"/>
            <a:ext cx="9098281" cy="584775"/>
          </a:xfrm>
          <a:prstGeom prst="rect">
            <a:avLst/>
          </a:prstGeom>
          <a:noFill/>
        </p:spPr>
        <p:txBody>
          <a:bodyPr wrap="square" rtlCol="0">
            <a:spAutoFit/>
          </a:bodyPr>
          <a:lstStyle/>
          <a:p>
            <a:pPr algn="ctr"/>
            <a:r>
              <a:rPr lang="en-US" sz="3200" dirty="0"/>
              <a:t>OBJECTIVE</a:t>
            </a:r>
            <a:endParaRPr lang="en-CA" sz="3200" dirty="0"/>
          </a:p>
        </p:txBody>
      </p:sp>
      <p:pic>
        <p:nvPicPr>
          <p:cNvPr id="27" name="Picture 26" descr="A picture containing porcelain&#10;&#10;Description automatically generated">
            <a:extLst>
              <a:ext uri="{FF2B5EF4-FFF2-40B4-BE49-F238E27FC236}">
                <a16:creationId xmlns:a16="http://schemas.microsoft.com/office/drawing/2014/main" id="{35F16C57-F880-44C2-9077-15620DB189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71673" y="992187"/>
            <a:ext cx="6774959" cy="4873625"/>
          </a:xfrm>
          <a:prstGeom prst="rect">
            <a:avLst/>
          </a:prstGeom>
          <a:solidFill>
            <a:srgbClr val="FFFFFF">
              <a:shade val="85000"/>
            </a:srgbClr>
          </a:solidFill>
          <a:ln w="12700" cap="sq">
            <a:solidFill>
              <a:schemeClr val="tx1"/>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1622754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E683B98-DEC1-4332-A574-3ACF3063164A}"/>
              </a:ext>
            </a:extLst>
          </p:cNvPr>
          <p:cNvSpPr/>
          <p:nvPr/>
        </p:nvSpPr>
        <p:spPr>
          <a:xfrm>
            <a:off x="0" y="0"/>
            <a:ext cx="12192000" cy="515927"/>
          </a:xfrm>
          <a:prstGeom prst="rect">
            <a:avLst/>
          </a:prstGeom>
          <a:gradFill flip="none" rotWithShape="1">
            <a:gsLst>
              <a:gs pos="0">
                <a:schemeClr val="accent2">
                  <a:lumMod val="60000"/>
                  <a:lumOff val="40000"/>
                  <a:tint val="66000"/>
                  <a:satMod val="160000"/>
                </a:schemeClr>
              </a:gs>
              <a:gs pos="50000">
                <a:schemeClr val="accent2">
                  <a:lumMod val="60000"/>
                  <a:lumOff val="40000"/>
                  <a:tint val="44500"/>
                  <a:satMod val="160000"/>
                </a:schemeClr>
              </a:gs>
              <a:gs pos="100000">
                <a:schemeClr val="accent2">
                  <a:lumMod val="60000"/>
                  <a:lumOff val="40000"/>
                  <a:tint val="23500"/>
                  <a:satMod val="160000"/>
                </a:schemeClr>
              </a:gs>
            </a:gsLst>
            <a:lin ang="5400000" scaled="1"/>
            <a:tileRect/>
          </a:gra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000" dirty="0">
              <a:solidFill>
                <a:schemeClr val="tx1"/>
              </a:solidFill>
            </a:endParaRPr>
          </a:p>
        </p:txBody>
      </p:sp>
      <p:sp>
        <p:nvSpPr>
          <p:cNvPr id="12" name="Rectangle 11">
            <a:extLst>
              <a:ext uri="{FF2B5EF4-FFF2-40B4-BE49-F238E27FC236}">
                <a16:creationId xmlns:a16="http://schemas.microsoft.com/office/drawing/2014/main" id="{A134AA57-47E5-4A56-A22F-D8CEE5FC874F}"/>
              </a:ext>
            </a:extLst>
          </p:cNvPr>
          <p:cNvSpPr/>
          <p:nvPr/>
        </p:nvSpPr>
        <p:spPr>
          <a:xfrm>
            <a:off x="0" y="515927"/>
            <a:ext cx="45719" cy="6480928"/>
          </a:xfrm>
          <a:prstGeom prst="rect">
            <a:avLst/>
          </a:prstGeom>
          <a:gradFill flip="none" rotWithShape="1">
            <a:gsLst>
              <a:gs pos="0">
                <a:schemeClr val="accent2">
                  <a:lumMod val="60000"/>
                  <a:lumOff val="40000"/>
                  <a:tint val="66000"/>
                  <a:satMod val="160000"/>
                </a:schemeClr>
              </a:gs>
              <a:gs pos="50000">
                <a:schemeClr val="accent2">
                  <a:lumMod val="60000"/>
                  <a:lumOff val="40000"/>
                  <a:tint val="44500"/>
                  <a:satMod val="160000"/>
                </a:schemeClr>
              </a:gs>
              <a:gs pos="100000">
                <a:schemeClr val="accent2">
                  <a:lumMod val="60000"/>
                  <a:lumOff val="40000"/>
                  <a:tint val="23500"/>
                  <a:satMod val="160000"/>
                </a:schemeClr>
              </a:gs>
            </a:gsLst>
            <a:path path="circle">
              <a:fillToRect l="100000" t="100000"/>
            </a:path>
            <a:tileRect r="-100000" b="-100000"/>
          </a:gra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Rectangle 7">
            <a:extLst>
              <a:ext uri="{FF2B5EF4-FFF2-40B4-BE49-F238E27FC236}">
                <a16:creationId xmlns:a16="http://schemas.microsoft.com/office/drawing/2014/main" id="{A38AD369-079C-436A-A878-3C8D39705EBE}"/>
              </a:ext>
            </a:extLst>
          </p:cNvPr>
          <p:cNvSpPr/>
          <p:nvPr/>
        </p:nvSpPr>
        <p:spPr>
          <a:xfrm>
            <a:off x="12146281" y="515927"/>
            <a:ext cx="45719" cy="6480928"/>
          </a:xfrm>
          <a:prstGeom prst="rect">
            <a:avLst/>
          </a:prstGeom>
          <a:gradFill flip="none" rotWithShape="1">
            <a:gsLst>
              <a:gs pos="0">
                <a:schemeClr val="accent2">
                  <a:lumMod val="60000"/>
                  <a:lumOff val="40000"/>
                  <a:tint val="66000"/>
                  <a:satMod val="160000"/>
                </a:schemeClr>
              </a:gs>
              <a:gs pos="50000">
                <a:schemeClr val="accent2">
                  <a:lumMod val="60000"/>
                  <a:lumOff val="40000"/>
                  <a:tint val="44500"/>
                  <a:satMod val="160000"/>
                </a:schemeClr>
              </a:gs>
              <a:gs pos="100000">
                <a:schemeClr val="accent2">
                  <a:lumMod val="60000"/>
                  <a:lumOff val="40000"/>
                  <a:tint val="23500"/>
                  <a:satMod val="160000"/>
                </a:schemeClr>
              </a:gs>
            </a:gsLst>
            <a:path path="circle">
              <a:fillToRect l="100000" t="100000"/>
            </a:path>
            <a:tileRect r="-100000" b="-100000"/>
          </a:gra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TextBox 1">
            <a:extLst>
              <a:ext uri="{FF2B5EF4-FFF2-40B4-BE49-F238E27FC236}">
                <a16:creationId xmlns:a16="http://schemas.microsoft.com/office/drawing/2014/main" id="{52719165-6F05-4FD4-8B10-FDC91BBB4EDA}"/>
              </a:ext>
            </a:extLst>
          </p:cNvPr>
          <p:cNvSpPr txBox="1"/>
          <p:nvPr/>
        </p:nvSpPr>
        <p:spPr>
          <a:xfrm>
            <a:off x="1508289" y="0"/>
            <a:ext cx="9285402" cy="584775"/>
          </a:xfrm>
          <a:prstGeom prst="rect">
            <a:avLst/>
          </a:prstGeom>
          <a:noFill/>
        </p:spPr>
        <p:txBody>
          <a:bodyPr wrap="square" rtlCol="0">
            <a:spAutoFit/>
          </a:bodyPr>
          <a:lstStyle/>
          <a:p>
            <a:pPr algn="ctr"/>
            <a:r>
              <a:rPr lang="en-US" sz="3200" dirty="0"/>
              <a:t>DATA UNDERSTANDING</a:t>
            </a:r>
            <a:endParaRPr lang="en-CA" sz="3200" dirty="0"/>
          </a:p>
        </p:txBody>
      </p:sp>
      <p:sp>
        <p:nvSpPr>
          <p:cNvPr id="3" name="TextBox 2">
            <a:extLst>
              <a:ext uri="{FF2B5EF4-FFF2-40B4-BE49-F238E27FC236}">
                <a16:creationId xmlns:a16="http://schemas.microsoft.com/office/drawing/2014/main" id="{81703FFA-02B6-48B9-932A-B892E847831C}"/>
              </a:ext>
            </a:extLst>
          </p:cNvPr>
          <p:cNvSpPr txBox="1"/>
          <p:nvPr/>
        </p:nvSpPr>
        <p:spPr>
          <a:xfrm>
            <a:off x="45719" y="515927"/>
            <a:ext cx="12054843" cy="1754326"/>
          </a:xfrm>
          <a:prstGeom prst="rect">
            <a:avLst/>
          </a:prstGeom>
          <a:noFill/>
        </p:spPr>
        <p:txBody>
          <a:bodyPr wrap="square" rtlCol="0">
            <a:spAutoFit/>
          </a:bodyPr>
          <a:lstStyle/>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Name: Online Retail Dataset</a:t>
            </a:r>
          </a:p>
          <a:p>
            <a:pPr marL="285750" indent="-285750">
              <a:buFont typeface="Arial" panose="020B0604020202020204" pitchFamily="34" charset="0"/>
              <a:buChar char="•"/>
            </a:pPr>
            <a:r>
              <a:rPr lang="en-US" dirty="0"/>
              <a:t>Source: UCI Machine Learning Repository</a:t>
            </a:r>
          </a:p>
          <a:p>
            <a:pPr marL="285750" indent="-285750">
              <a:buFont typeface="Arial" panose="020B0604020202020204" pitchFamily="34" charset="0"/>
              <a:buChar char="•"/>
            </a:pPr>
            <a:r>
              <a:rPr lang="en-US" dirty="0"/>
              <a:t>Original dataset has 8 attributes and 541,909 instances.</a:t>
            </a:r>
          </a:p>
          <a:p>
            <a:pPr marL="285750" indent="-285750">
              <a:buFont typeface="Arial" panose="020B0604020202020204" pitchFamily="34" charset="0"/>
              <a:buChar char="•"/>
            </a:pPr>
            <a:endParaRPr lang="en-US" dirty="0"/>
          </a:p>
        </p:txBody>
      </p:sp>
      <p:graphicFrame>
        <p:nvGraphicFramePr>
          <p:cNvPr id="4" name="Table 5">
            <a:extLst>
              <a:ext uri="{FF2B5EF4-FFF2-40B4-BE49-F238E27FC236}">
                <a16:creationId xmlns:a16="http://schemas.microsoft.com/office/drawing/2014/main" id="{2F196885-BE97-4DE8-82BC-1380E03C4697}"/>
              </a:ext>
            </a:extLst>
          </p:cNvPr>
          <p:cNvGraphicFramePr>
            <a:graphicFrameLocks noGrp="1"/>
          </p:cNvGraphicFramePr>
          <p:nvPr/>
        </p:nvGraphicFramePr>
        <p:xfrm>
          <a:off x="2614891" y="2436764"/>
          <a:ext cx="6728488" cy="3337560"/>
        </p:xfrm>
        <a:graphic>
          <a:graphicData uri="http://schemas.openxmlformats.org/drawingml/2006/table">
            <a:tbl>
              <a:tblPr firstRow="1" bandRow="1">
                <a:tableStyleId>{5C22544A-7EE6-4342-B048-85BDC9FD1C3A}</a:tableStyleId>
              </a:tblPr>
              <a:tblGrid>
                <a:gridCol w="3364244">
                  <a:extLst>
                    <a:ext uri="{9D8B030D-6E8A-4147-A177-3AD203B41FA5}">
                      <a16:colId xmlns:a16="http://schemas.microsoft.com/office/drawing/2014/main" val="129258227"/>
                    </a:ext>
                  </a:extLst>
                </a:gridCol>
                <a:gridCol w="3364244">
                  <a:extLst>
                    <a:ext uri="{9D8B030D-6E8A-4147-A177-3AD203B41FA5}">
                      <a16:colId xmlns:a16="http://schemas.microsoft.com/office/drawing/2014/main" val="3107311049"/>
                    </a:ext>
                  </a:extLst>
                </a:gridCol>
              </a:tblGrid>
              <a:tr h="370840">
                <a:tc>
                  <a:txBody>
                    <a:bodyPr/>
                    <a:lstStyle/>
                    <a:p>
                      <a:r>
                        <a:rPr lang="en-US" dirty="0"/>
                        <a:t>Column Name</a:t>
                      </a:r>
                      <a:endParaRPr lang="en-CA" dirty="0"/>
                    </a:p>
                  </a:txBody>
                  <a:tcPr/>
                </a:tc>
                <a:tc>
                  <a:txBody>
                    <a:bodyPr/>
                    <a:lstStyle/>
                    <a:p>
                      <a:r>
                        <a:rPr lang="en-US" dirty="0"/>
                        <a:t>Datatype</a:t>
                      </a:r>
                      <a:endParaRPr lang="en-CA" dirty="0"/>
                    </a:p>
                  </a:txBody>
                  <a:tcPr/>
                </a:tc>
                <a:extLst>
                  <a:ext uri="{0D108BD9-81ED-4DB2-BD59-A6C34878D82A}">
                    <a16:rowId xmlns:a16="http://schemas.microsoft.com/office/drawing/2014/main" val="1341439734"/>
                  </a:ext>
                </a:extLst>
              </a:tr>
              <a:tr h="370840">
                <a:tc>
                  <a:txBody>
                    <a:bodyPr/>
                    <a:lstStyle/>
                    <a:p>
                      <a:r>
                        <a:rPr lang="en-CA" dirty="0"/>
                        <a:t>InvoiceNo</a:t>
                      </a:r>
                    </a:p>
                  </a:txBody>
                  <a:tcPr/>
                </a:tc>
                <a:tc>
                  <a:txBody>
                    <a:bodyPr/>
                    <a:lstStyle/>
                    <a:p>
                      <a:r>
                        <a:rPr lang="en-US" dirty="0"/>
                        <a:t>String</a:t>
                      </a:r>
                      <a:endParaRPr lang="en-CA" dirty="0"/>
                    </a:p>
                  </a:txBody>
                  <a:tcPr/>
                </a:tc>
                <a:extLst>
                  <a:ext uri="{0D108BD9-81ED-4DB2-BD59-A6C34878D82A}">
                    <a16:rowId xmlns:a16="http://schemas.microsoft.com/office/drawing/2014/main" val="2740605355"/>
                  </a:ext>
                </a:extLst>
              </a:tr>
              <a:tr h="370840">
                <a:tc>
                  <a:txBody>
                    <a:bodyPr/>
                    <a:lstStyle/>
                    <a:p>
                      <a:r>
                        <a:rPr lang="en-CA" dirty="0"/>
                        <a:t>StockCode</a:t>
                      </a:r>
                    </a:p>
                  </a:txBody>
                  <a:tcPr/>
                </a:tc>
                <a:tc>
                  <a:txBody>
                    <a:bodyPr/>
                    <a:lstStyle/>
                    <a:p>
                      <a:r>
                        <a:rPr lang="en-US" dirty="0"/>
                        <a:t>String</a:t>
                      </a:r>
                      <a:endParaRPr lang="en-CA" dirty="0"/>
                    </a:p>
                  </a:txBody>
                  <a:tcPr/>
                </a:tc>
                <a:extLst>
                  <a:ext uri="{0D108BD9-81ED-4DB2-BD59-A6C34878D82A}">
                    <a16:rowId xmlns:a16="http://schemas.microsoft.com/office/drawing/2014/main" val="3841313438"/>
                  </a:ext>
                </a:extLst>
              </a:tr>
              <a:tr h="370840">
                <a:tc>
                  <a:txBody>
                    <a:bodyPr/>
                    <a:lstStyle/>
                    <a:p>
                      <a:r>
                        <a:rPr lang="en-CA" dirty="0"/>
                        <a:t>Description</a:t>
                      </a:r>
                    </a:p>
                  </a:txBody>
                  <a:tcPr/>
                </a:tc>
                <a:tc>
                  <a:txBody>
                    <a:bodyPr/>
                    <a:lstStyle/>
                    <a:p>
                      <a:r>
                        <a:rPr lang="en-US" dirty="0"/>
                        <a:t>String</a:t>
                      </a:r>
                      <a:endParaRPr lang="en-CA" dirty="0"/>
                    </a:p>
                  </a:txBody>
                  <a:tcPr/>
                </a:tc>
                <a:extLst>
                  <a:ext uri="{0D108BD9-81ED-4DB2-BD59-A6C34878D82A}">
                    <a16:rowId xmlns:a16="http://schemas.microsoft.com/office/drawing/2014/main" val="4107292793"/>
                  </a:ext>
                </a:extLst>
              </a:tr>
              <a:tr h="370840">
                <a:tc>
                  <a:txBody>
                    <a:bodyPr/>
                    <a:lstStyle/>
                    <a:p>
                      <a:r>
                        <a:rPr lang="en-CA" dirty="0"/>
                        <a:t>Quantity</a:t>
                      </a:r>
                    </a:p>
                  </a:txBody>
                  <a:tcPr/>
                </a:tc>
                <a:tc>
                  <a:txBody>
                    <a:bodyPr/>
                    <a:lstStyle/>
                    <a:p>
                      <a:r>
                        <a:rPr lang="en-US" dirty="0"/>
                        <a:t>Integer</a:t>
                      </a:r>
                      <a:endParaRPr lang="en-CA" dirty="0"/>
                    </a:p>
                  </a:txBody>
                  <a:tcPr/>
                </a:tc>
                <a:extLst>
                  <a:ext uri="{0D108BD9-81ED-4DB2-BD59-A6C34878D82A}">
                    <a16:rowId xmlns:a16="http://schemas.microsoft.com/office/drawing/2014/main" val="153623031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UnitPrice</a:t>
                      </a:r>
                    </a:p>
                  </a:txBody>
                  <a:tcPr/>
                </a:tc>
                <a:tc>
                  <a:txBody>
                    <a:bodyPr/>
                    <a:lstStyle/>
                    <a:p>
                      <a:r>
                        <a:rPr lang="en-US" dirty="0"/>
                        <a:t>Float</a:t>
                      </a:r>
                      <a:endParaRPr lang="en-CA" dirty="0"/>
                    </a:p>
                  </a:txBody>
                  <a:tcPr/>
                </a:tc>
                <a:extLst>
                  <a:ext uri="{0D108BD9-81ED-4DB2-BD59-A6C34878D82A}">
                    <a16:rowId xmlns:a16="http://schemas.microsoft.com/office/drawing/2014/main" val="1968613850"/>
                  </a:ext>
                </a:extLst>
              </a:tr>
              <a:tr h="370840">
                <a:tc>
                  <a:txBody>
                    <a:bodyPr/>
                    <a:lstStyle/>
                    <a:p>
                      <a:r>
                        <a:rPr lang="en-CA" dirty="0"/>
                        <a:t>InvoiceDate</a:t>
                      </a:r>
                    </a:p>
                  </a:txBody>
                  <a:tcPr/>
                </a:tc>
                <a:tc>
                  <a:txBody>
                    <a:bodyPr/>
                    <a:lstStyle/>
                    <a:p>
                      <a:r>
                        <a:rPr lang="en-US" dirty="0"/>
                        <a:t>String</a:t>
                      </a:r>
                      <a:endParaRPr lang="en-CA" dirty="0"/>
                    </a:p>
                  </a:txBody>
                  <a:tcPr/>
                </a:tc>
                <a:extLst>
                  <a:ext uri="{0D108BD9-81ED-4DB2-BD59-A6C34878D82A}">
                    <a16:rowId xmlns:a16="http://schemas.microsoft.com/office/drawing/2014/main" val="4279298732"/>
                  </a:ext>
                </a:extLst>
              </a:tr>
              <a:tr h="370840">
                <a:tc>
                  <a:txBody>
                    <a:bodyPr/>
                    <a:lstStyle/>
                    <a:p>
                      <a:r>
                        <a:rPr lang="en-CA" dirty="0"/>
                        <a:t>CustomerID</a:t>
                      </a:r>
                    </a:p>
                  </a:txBody>
                  <a:tcPr/>
                </a:tc>
                <a:tc>
                  <a:txBody>
                    <a:bodyPr/>
                    <a:lstStyle/>
                    <a:p>
                      <a:r>
                        <a:rPr lang="en-US" dirty="0"/>
                        <a:t>Float</a:t>
                      </a:r>
                      <a:endParaRPr lang="en-CA" dirty="0"/>
                    </a:p>
                  </a:txBody>
                  <a:tcPr/>
                </a:tc>
                <a:extLst>
                  <a:ext uri="{0D108BD9-81ED-4DB2-BD59-A6C34878D82A}">
                    <a16:rowId xmlns:a16="http://schemas.microsoft.com/office/drawing/2014/main" val="2422935141"/>
                  </a:ext>
                </a:extLst>
              </a:tr>
              <a:tr h="370840">
                <a:tc>
                  <a:txBody>
                    <a:bodyPr/>
                    <a:lstStyle/>
                    <a:p>
                      <a:r>
                        <a:rPr lang="en-US" dirty="0"/>
                        <a:t>Country</a:t>
                      </a:r>
                      <a:endParaRPr lang="en-CA" dirty="0"/>
                    </a:p>
                  </a:txBody>
                  <a:tcPr/>
                </a:tc>
                <a:tc>
                  <a:txBody>
                    <a:bodyPr/>
                    <a:lstStyle/>
                    <a:p>
                      <a:r>
                        <a:rPr lang="en-US" dirty="0"/>
                        <a:t>String</a:t>
                      </a:r>
                      <a:endParaRPr lang="en-CA" dirty="0"/>
                    </a:p>
                  </a:txBody>
                  <a:tcPr/>
                </a:tc>
                <a:extLst>
                  <a:ext uri="{0D108BD9-81ED-4DB2-BD59-A6C34878D82A}">
                    <a16:rowId xmlns:a16="http://schemas.microsoft.com/office/drawing/2014/main" val="4077859965"/>
                  </a:ext>
                </a:extLst>
              </a:tr>
            </a:tbl>
          </a:graphicData>
        </a:graphic>
      </p:graphicFrame>
      <p:sp>
        <p:nvSpPr>
          <p:cNvPr id="6" name="Slide Number Placeholder 5">
            <a:extLst>
              <a:ext uri="{FF2B5EF4-FFF2-40B4-BE49-F238E27FC236}">
                <a16:creationId xmlns:a16="http://schemas.microsoft.com/office/drawing/2014/main" id="{FF211B51-4B25-4D47-BF73-DA62D75D293E}"/>
              </a:ext>
            </a:extLst>
          </p:cNvPr>
          <p:cNvSpPr>
            <a:spLocks noGrp="1"/>
          </p:cNvSpPr>
          <p:nvPr>
            <p:ph type="sldNum" sz="quarter" idx="12"/>
          </p:nvPr>
        </p:nvSpPr>
        <p:spPr/>
        <p:txBody>
          <a:bodyPr/>
          <a:lstStyle/>
          <a:p>
            <a:r>
              <a:rPr lang="en-CA" dirty="0"/>
              <a:t>3</a:t>
            </a:r>
          </a:p>
        </p:txBody>
      </p:sp>
    </p:spTree>
    <p:extLst>
      <p:ext uri="{BB962C8B-B14F-4D97-AF65-F5344CB8AC3E}">
        <p14:creationId xmlns:p14="http://schemas.microsoft.com/office/powerpoint/2010/main" val="13007487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E683B98-DEC1-4332-A574-3ACF3063164A}"/>
              </a:ext>
            </a:extLst>
          </p:cNvPr>
          <p:cNvSpPr/>
          <p:nvPr/>
        </p:nvSpPr>
        <p:spPr>
          <a:xfrm>
            <a:off x="0" y="0"/>
            <a:ext cx="12192000" cy="515927"/>
          </a:xfrm>
          <a:prstGeom prst="rect">
            <a:avLst/>
          </a:prstGeom>
          <a:gradFill flip="none" rotWithShape="1">
            <a:gsLst>
              <a:gs pos="0">
                <a:schemeClr val="accent2">
                  <a:lumMod val="60000"/>
                  <a:lumOff val="40000"/>
                  <a:tint val="66000"/>
                  <a:satMod val="160000"/>
                </a:schemeClr>
              </a:gs>
              <a:gs pos="50000">
                <a:schemeClr val="accent2">
                  <a:lumMod val="60000"/>
                  <a:lumOff val="40000"/>
                  <a:tint val="44500"/>
                  <a:satMod val="160000"/>
                </a:schemeClr>
              </a:gs>
              <a:gs pos="100000">
                <a:schemeClr val="accent2">
                  <a:lumMod val="60000"/>
                  <a:lumOff val="40000"/>
                  <a:tint val="23500"/>
                  <a:satMod val="160000"/>
                </a:schemeClr>
              </a:gs>
            </a:gsLst>
            <a:lin ang="5400000" scaled="1"/>
            <a:tileRect/>
          </a:gra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000" dirty="0">
              <a:solidFill>
                <a:schemeClr val="tx1"/>
              </a:solidFill>
            </a:endParaRPr>
          </a:p>
        </p:txBody>
      </p:sp>
      <p:sp>
        <p:nvSpPr>
          <p:cNvPr id="12" name="Rectangle 11">
            <a:extLst>
              <a:ext uri="{FF2B5EF4-FFF2-40B4-BE49-F238E27FC236}">
                <a16:creationId xmlns:a16="http://schemas.microsoft.com/office/drawing/2014/main" id="{A134AA57-47E5-4A56-A22F-D8CEE5FC874F}"/>
              </a:ext>
            </a:extLst>
          </p:cNvPr>
          <p:cNvSpPr/>
          <p:nvPr/>
        </p:nvSpPr>
        <p:spPr>
          <a:xfrm>
            <a:off x="0" y="515927"/>
            <a:ext cx="45719" cy="6480928"/>
          </a:xfrm>
          <a:prstGeom prst="rect">
            <a:avLst/>
          </a:prstGeom>
          <a:gradFill flip="none" rotWithShape="1">
            <a:gsLst>
              <a:gs pos="0">
                <a:schemeClr val="accent2">
                  <a:lumMod val="60000"/>
                  <a:lumOff val="40000"/>
                  <a:tint val="66000"/>
                  <a:satMod val="160000"/>
                </a:schemeClr>
              </a:gs>
              <a:gs pos="50000">
                <a:schemeClr val="accent2">
                  <a:lumMod val="60000"/>
                  <a:lumOff val="40000"/>
                  <a:tint val="44500"/>
                  <a:satMod val="160000"/>
                </a:schemeClr>
              </a:gs>
              <a:gs pos="100000">
                <a:schemeClr val="accent2">
                  <a:lumMod val="60000"/>
                  <a:lumOff val="40000"/>
                  <a:tint val="23500"/>
                  <a:satMod val="160000"/>
                </a:schemeClr>
              </a:gs>
            </a:gsLst>
            <a:path path="circle">
              <a:fillToRect l="100000" t="100000"/>
            </a:path>
            <a:tileRect r="-100000" b="-100000"/>
          </a:gra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Rectangle 7">
            <a:extLst>
              <a:ext uri="{FF2B5EF4-FFF2-40B4-BE49-F238E27FC236}">
                <a16:creationId xmlns:a16="http://schemas.microsoft.com/office/drawing/2014/main" id="{A38AD369-079C-436A-A878-3C8D39705EBE}"/>
              </a:ext>
            </a:extLst>
          </p:cNvPr>
          <p:cNvSpPr/>
          <p:nvPr/>
        </p:nvSpPr>
        <p:spPr>
          <a:xfrm>
            <a:off x="12146281" y="515927"/>
            <a:ext cx="45719" cy="6480928"/>
          </a:xfrm>
          <a:prstGeom prst="rect">
            <a:avLst/>
          </a:prstGeom>
          <a:gradFill flip="none" rotWithShape="1">
            <a:gsLst>
              <a:gs pos="0">
                <a:schemeClr val="accent2">
                  <a:lumMod val="60000"/>
                  <a:lumOff val="40000"/>
                  <a:tint val="66000"/>
                  <a:satMod val="160000"/>
                </a:schemeClr>
              </a:gs>
              <a:gs pos="50000">
                <a:schemeClr val="accent2">
                  <a:lumMod val="60000"/>
                  <a:lumOff val="40000"/>
                  <a:tint val="44500"/>
                  <a:satMod val="160000"/>
                </a:schemeClr>
              </a:gs>
              <a:gs pos="100000">
                <a:schemeClr val="accent2">
                  <a:lumMod val="60000"/>
                  <a:lumOff val="40000"/>
                  <a:tint val="23500"/>
                  <a:satMod val="160000"/>
                </a:schemeClr>
              </a:gs>
            </a:gsLst>
            <a:path path="circle">
              <a:fillToRect l="100000" t="100000"/>
            </a:path>
            <a:tileRect r="-100000" b="-100000"/>
          </a:gra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aphicFrame>
        <p:nvGraphicFramePr>
          <p:cNvPr id="9" name="Chart 8">
            <a:extLst>
              <a:ext uri="{FF2B5EF4-FFF2-40B4-BE49-F238E27FC236}">
                <a16:creationId xmlns:a16="http://schemas.microsoft.com/office/drawing/2014/main" id="{D627BE6F-1EF7-4401-8F83-A5EF59A4A35E}"/>
              </a:ext>
            </a:extLst>
          </p:cNvPr>
          <p:cNvGraphicFramePr>
            <a:graphicFrameLocks/>
          </p:cNvGraphicFramePr>
          <p:nvPr/>
        </p:nvGraphicFramePr>
        <p:xfrm>
          <a:off x="1676557" y="829560"/>
          <a:ext cx="8183880" cy="4308048"/>
        </p:xfrm>
        <a:graphic>
          <a:graphicData uri="http://schemas.openxmlformats.org/drawingml/2006/chart">
            <c:chart xmlns:c="http://schemas.openxmlformats.org/drawingml/2006/chart" xmlns:r="http://schemas.openxmlformats.org/officeDocument/2006/relationships" r:id="rId2"/>
          </a:graphicData>
        </a:graphic>
      </p:graphicFrame>
      <p:sp>
        <p:nvSpPr>
          <p:cNvPr id="4" name="TextBox 3">
            <a:extLst>
              <a:ext uri="{FF2B5EF4-FFF2-40B4-BE49-F238E27FC236}">
                <a16:creationId xmlns:a16="http://schemas.microsoft.com/office/drawing/2014/main" id="{5EC4B8F4-C9E0-4D72-9140-EC33EBEA31F9}"/>
              </a:ext>
            </a:extLst>
          </p:cNvPr>
          <p:cNvSpPr txBox="1"/>
          <p:nvPr/>
        </p:nvSpPr>
        <p:spPr>
          <a:xfrm>
            <a:off x="1800520" y="0"/>
            <a:ext cx="9275975" cy="584775"/>
          </a:xfrm>
          <a:prstGeom prst="rect">
            <a:avLst/>
          </a:prstGeom>
          <a:noFill/>
        </p:spPr>
        <p:txBody>
          <a:bodyPr wrap="square" rtlCol="0">
            <a:spAutoFit/>
          </a:bodyPr>
          <a:lstStyle/>
          <a:p>
            <a:pPr algn="ctr"/>
            <a:r>
              <a:rPr lang="en-US" sz="3200" dirty="0"/>
              <a:t>DATA CLEANING AND PREPARATION</a:t>
            </a:r>
            <a:endParaRPr lang="en-CA" sz="3200" dirty="0"/>
          </a:p>
        </p:txBody>
      </p:sp>
      <p:sp>
        <p:nvSpPr>
          <p:cNvPr id="6" name="TextBox 5">
            <a:extLst>
              <a:ext uri="{FF2B5EF4-FFF2-40B4-BE49-F238E27FC236}">
                <a16:creationId xmlns:a16="http://schemas.microsoft.com/office/drawing/2014/main" id="{91164CE0-CB50-45DD-97C7-0824672FE3AB}"/>
              </a:ext>
            </a:extLst>
          </p:cNvPr>
          <p:cNvSpPr txBox="1"/>
          <p:nvPr/>
        </p:nvSpPr>
        <p:spPr>
          <a:xfrm>
            <a:off x="1115505" y="5260157"/>
            <a:ext cx="9849283" cy="584775"/>
          </a:xfrm>
          <a:prstGeom prst="rect">
            <a:avLst/>
          </a:prstGeom>
          <a:noFill/>
        </p:spPr>
        <p:txBody>
          <a:bodyPr wrap="square" rtlCol="0">
            <a:spAutoFit/>
          </a:bodyPr>
          <a:lstStyle/>
          <a:p>
            <a:pPr algn="ctr"/>
            <a:endParaRPr lang="en-US" sz="1600" dirty="0"/>
          </a:p>
          <a:p>
            <a:pPr algn="ctr"/>
            <a:r>
              <a:rPr lang="en-US" sz="1600" dirty="0"/>
              <a:t> We selected United Kingdom for analysis as the maximum number of records belong to UK</a:t>
            </a:r>
            <a:endParaRPr lang="en-CA" sz="1600" dirty="0"/>
          </a:p>
        </p:txBody>
      </p:sp>
      <p:sp>
        <p:nvSpPr>
          <p:cNvPr id="2" name="Slide Number Placeholder 1">
            <a:extLst>
              <a:ext uri="{FF2B5EF4-FFF2-40B4-BE49-F238E27FC236}">
                <a16:creationId xmlns:a16="http://schemas.microsoft.com/office/drawing/2014/main" id="{08A82882-196F-46BB-AF40-1FE136A801CC}"/>
              </a:ext>
            </a:extLst>
          </p:cNvPr>
          <p:cNvSpPr>
            <a:spLocks noGrp="1"/>
          </p:cNvSpPr>
          <p:nvPr>
            <p:ph type="sldNum" sz="quarter" idx="12"/>
          </p:nvPr>
        </p:nvSpPr>
        <p:spPr/>
        <p:txBody>
          <a:bodyPr/>
          <a:lstStyle/>
          <a:p>
            <a:r>
              <a:rPr lang="en-CA" dirty="0"/>
              <a:t>4</a:t>
            </a:r>
          </a:p>
        </p:txBody>
      </p:sp>
    </p:spTree>
    <p:extLst>
      <p:ext uri="{BB962C8B-B14F-4D97-AF65-F5344CB8AC3E}">
        <p14:creationId xmlns:p14="http://schemas.microsoft.com/office/powerpoint/2010/main" val="21877194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E683B98-DEC1-4332-A574-3ACF3063164A}"/>
              </a:ext>
            </a:extLst>
          </p:cNvPr>
          <p:cNvSpPr/>
          <p:nvPr/>
        </p:nvSpPr>
        <p:spPr>
          <a:xfrm>
            <a:off x="0" y="0"/>
            <a:ext cx="12192000" cy="515927"/>
          </a:xfrm>
          <a:prstGeom prst="rect">
            <a:avLst/>
          </a:prstGeom>
          <a:gradFill flip="none" rotWithShape="1">
            <a:gsLst>
              <a:gs pos="0">
                <a:schemeClr val="accent2">
                  <a:lumMod val="60000"/>
                  <a:lumOff val="40000"/>
                  <a:tint val="66000"/>
                  <a:satMod val="160000"/>
                </a:schemeClr>
              </a:gs>
              <a:gs pos="50000">
                <a:schemeClr val="accent2">
                  <a:lumMod val="60000"/>
                  <a:lumOff val="40000"/>
                  <a:tint val="44500"/>
                  <a:satMod val="160000"/>
                </a:schemeClr>
              </a:gs>
              <a:gs pos="100000">
                <a:schemeClr val="accent2">
                  <a:lumMod val="60000"/>
                  <a:lumOff val="40000"/>
                  <a:tint val="23500"/>
                  <a:satMod val="160000"/>
                </a:schemeClr>
              </a:gs>
            </a:gsLst>
            <a:lin ang="5400000" scaled="1"/>
            <a:tileRect/>
          </a:gra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400" dirty="0">
                <a:solidFill>
                  <a:schemeClr val="tx1"/>
                </a:solidFill>
              </a:rPr>
              <a:t>DATA CLEANING AND PREPARATION</a:t>
            </a:r>
            <a:endParaRPr lang="en-CA" sz="3400" dirty="0">
              <a:solidFill>
                <a:schemeClr val="tx1"/>
              </a:solidFill>
            </a:endParaRPr>
          </a:p>
        </p:txBody>
      </p:sp>
      <p:sp>
        <p:nvSpPr>
          <p:cNvPr id="12" name="Rectangle 11">
            <a:extLst>
              <a:ext uri="{FF2B5EF4-FFF2-40B4-BE49-F238E27FC236}">
                <a16:creationId xmlns:a16="http://schemas.microsoft.com/office/drawing/2014/main" id="{A134AA57-47E5-4A56-A22F-D8CEE5FC874F}"/>
              </a:ext>
            </a:extLst>
          </p:cNvPr>
          <p:cNvSpPr/>
          <p:nvPr/>
        </p:nvSpPr>
        <p:spPr>
          <a:xfrm>
            <a:off x="0" y="515927"/>
            <a:ext cx="45719" cy="6480928"/>
          </a:xfrm>
          <a:prstGeom prst="rect">
            <a:avLst/>
          </a:prstGeom>
          <a:gradFill flip="none" rotWithShape="1">
            <a:gsLst>
              <a:gs pos="0">
                <a:schemeClr val="accent2">
                  <a:lumMod val="60000"/>
                  <a:lumOff val="40000"/>
                  <a:tint val="66000"/>
                  <a:satMod val="160000"/>
                </a:schemeClr>
              </a:gs>
              <a:gs pos="50000">
                <a:schemeClr val="accent2">
                  <a:lumMod val="60000"/>
                  <a:lumOff val="40000"/>
                  <a:tint val="44500"/>
                  <a:satMod val="160000"/>
                </a:schemeClr>
              </a:gs>
              <a:gs pos="100000">
                <a:schemeClr val="accent2">
                  <a:lumMod val="60000"/>
                  <a:lumOff val="40000"/>
                  <a:tint val="23500"/>
                  <a:satMod val="160000"/>
                </a:schemeClr>
              </a:gs>
            </a:gsLst>
            <a:path path="circle">
              <a:fillToRect l="100000" t="100000"/>
            </a:path>
            <a:tileRect r="-100000" b="-100000"/>
          </a:gra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Rectangle 7">
            <a:extLst>
              <a:ext uri="{FF2B5EF4-FFF2-40B4-BE49-F238E27FC236}">
                <a16:creationId xmlns:a16="http://schemas.microsoft.com/office/drawing/2014/main" id="{A38AD369-079C-436A-A878-3C8D39705EBE}"/>
              </a:ext>
            </a:extLst>
          </p:cNvPr>
          <p:cNvSpPr/>
          <p:nvPr/>
        </p:nvSpPr>
        <p:spPr>
          <a:xfrm>
            <a:off x="12146281" y="515927"/>
            <a:ext cx="45719" cy="6480928"/>
          </a:xfrm>
          <a:prstGeom prst="rect">
            <a:avLst/>
          </a:prstGeom>
          <a:gradFill flip="none" rotWithShape="1">
            <a:gsLst>
              <a:gs pos="0">
                <a:schemeClr val="accent2">
                  <a:lumMod val="60000"/>
                  <a:lumOff val="40000"/>
                  <a:tint val="66000"/>
                  <a:satMod val="160000"/>
                </a:schemeClr>
              </a:gs>
              <a:gs pos="50000">
                <a:schemeClr val="accent2">
                  <a:lumMod val="60000"/>
                  <a:lumOff val="40000"/>
                  <a:tint val="44500"/>
                  <a:satMod val="160000"/>
                </a:schemeClr>
              </a:gs>
              <a:gs pos="100000">
                <a:schemeClr val="accent2">
                  <a:lumMod val="60000"/>
                  <a:lumOff val="40000"/>
                  <a:tint val="23500"/>
                  <a:satMod val="160000"/>
                </a:schemeClr>
              </a:gs>
            </a:gsLst>
            <a:path path="circle">
              <a:fillToRect l="100000" t="100000"/>
            </a:path>
            <a:tileRect r="-100000" b="-100000"/>
          </a:gra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TextBox 1">
            <a:extLst>
              <a:ext uri="{FF2B5EF4-FFF2-40B4-BE49-F238E27FC236}">
                <a16:creationId xmlns:a16="http://schemas.microsoft.com/office/drawing/2014/main" id="{10271B79-7F77-40BC-9574-EA656CDCF321}"/>
              </a:ext>
            </a:extLst>
          </p:cNvPr>
          <p:cNvSpPr txBox="1"/>
          <p:nvPr/>
        </p:nvSpPr>
        <p:spPr>
          <a:xfrm>
            <a:off x="191126" y="1031854"/>
            <a:ext cx="11978014" cy="3913059"/>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2400" dirty="0"/>
              <a:t>Eliminated records where quantities are less than 0.</a:t>
            </a:r>
          </a:p>
          <a:p>
            <a:pPr marL="285750" indent="-285750">
              <a:lnSpc>
                <a:spcPct val="150000"/>
              </a:lnSpc>
              <a:buFont typeface="Arial" panose="020B0604020202020204" pitchFamily="34" charset="0"/>
              <a:buChar char="•"/>
            </a:pPr>
            <a:r>
              <a:rPr lang="en-US" sz="2400" dirty="0"/>
              <a:t>Eliminated records where unit prices are less than 0.</a:t>
            </a:r>
          </a:p>
          <a:p>
            <a:pPr marL="285750" indent="-285750">
              <a:lnSpc>
                <a:spcPct val="150000"/>
              </a:lnSpc>
              <a:buFont typeface="Arial" panose="020B0604020202020204" pitchFamily="34" charset="0"/>
              <a:buChar char="•"/>
            </a:pPr>
            <a:r>
              <a:rPr lang="en-US" sz="2400" dirty="0"/>
              <a:t>Restricted the data pertaining to one year as it's better to use a single metric for analysis.</a:t>
            </a:r>
          </a:p>
          <a:p>
            <a:pPr marL="285750" indent="-285750">
              <a:lnSpc>
                <a:spcPct val="150000"/>
              </a:lnSpc>
              <a:buFont typeface="Arial" panose="020B0604020202020204" pitchFamily="34" charset="0"/>
              <a:buChar char="•"/>
            </a:pPr>
            <a:r>
              <a:rPr lang="en-US" sz="2400" dirty="0"/>
              <a:t>Dropped ‘country’ column.</a:t>
            </a:r>
          </a:p>
          <a:p>
            <a:pPr marL="285750" indent="-285750">
              <a:lnSpc>
                <a:spcPct val="150000"/>
              </a:lnSpc>
              <a:buFont typeface="Arial" panose="020B0604020202020204" pitchFamily="34" charset="0"/>
              <a:buChar char="•"/>
            </a:pPr>
            <a:r>
              <a:rPr lang="en-US" sz="2400" dirty="0"/>
              <a:t>Removed items with description such as Dotcom Postage, Postage, Manual and Bank charges.</a:t>
            </a:r>
          </a:p>
          <a:p>
            <a:pPr marL="285750" indent="-285750">
              <a:lnSpc>
                <a:spcPct val="150000"/>
              </a:lnSpc>
              <a:buFont typeface="Arial" panose="020B0604020202020204" pitchFamily="34" charset="0"/>
              <a:buChar char="•"/>
            </a:pPr>
            <a:r>
              <a:rPr lang="en-US" sz="2400" dirty="0"/>
              <a:t>Replaced Blank Customer ID's with '88888’.</a:t>
            </a:r>
            <a:endParaRPr lang="en-CA" sz="2400" dirty="0"/>
          </a:p>
        </p:txBody>
      </p:sp>
      <p:sp>
        <p:nvSpPr>
          <p:cNvPr id="3" name="Slide Number Placeholder 2">
            <a:extLst>
              <a:ext uri="{FF2B5EF4-FFF2-40B4-BE49-F238E27FC236}">
                <a16:creationId xmlns:a16="http://schemas.microsoft.com/office/drawing/2014/main" id="{91070613-79AA-4A09-A937-EEF95D4A904B}"/>
              </a:ext>
            </a:extLst>
          </p:cNvPr>
          <p:cNvSpPr>
            <a:spLocks noGrp="1"/>
          </p:cNvSpPr>
          <p:nvPr>
            <p:ph type="sldNum" sz="quarter" idx="12"/>
          </p:nvPr>
        </p:nvSpPr>
        <p:spPr/>
        <p:txBody>
          <a:bodyPr/>
          <a:lstStyle/>
          <a:p>
            <a:r>
              <a:rPr lang="en-CA" dirty="0"/>
              <a:t>5</a:t>
            </a:r>
          </a:p>
        </p:txBody>
      </p:sp>
    </p:spTree>
    <p:extLst>
      <p:ext uri="{BB962C8B-B14F-4D97-AF65-F5344CB8AC3E}">
        <p14:creationId xmlns:p14="http://schemas.microsoft.com/office/powerpoint/2010/main" val="4646591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E683B98-DEC1-4332-A574-3ACF3063164A}"/>
              </a:ext>
            </a:extLst>
          </p:cNvPr>
          <p:cNvSpPr/>
          <p:nvPr/>
        </p:nvSpPr>
        <p:spPr>
          <a:xfrm>
            <a:off x="0" y="0"/>
            <a:ext cx="12192000" cy="515927"/>
          </a:xfrm>
          <a:prstGeom prst="rect">
            <a:avLst/>
          </a:prstGeom>
          <a:gradFill flip="none" rotWithShape="1">
            <a:gsLst>
              <a:gs pos="0">
                <a:schemeClr val="accent2">
                  <a:lumMod val="60000"/>
                  <a:lumOff val="40000"/>
                  <a:tint val="66000"/>
                  <a:satMod val="160000"/>
                </a:schemeClr>
              </a:gs>
              <a:gs pos="50000">
                <a:schemeClr val="accent2">
                  <a:lumMod val="60000"/>
                  <a:lumOff val="40000"/>
                  <a:tint val="44500"/>
                  <a:satMod val="160000"/>
                </a:schemeClr>
              </a:gs>
              <a:gs pos="100000">
                <a:schemeClr val="accent2">
                  <a:lumMod val="60000"/>
                  <a:lumOff val="40000"/>
                  <a:tint val="23500"/>
                  <a:satMod val="160000"/>
                </a:schemeClr>
              </a:gs>
            </a:gsLst>
            <a:lin ang="5400000" scaled="1"/>
            <a:tileRect/>
          </a:gra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000" dirty="0">
              <a:solidFill>
                <a:schemeClr val="tx1"/>
              </a:solidFill>
            </a:endParaRPr>
          </a:p>
        </p:txBody>
      </p:sp>
      <p:sp>
        <p:nvSpPr>
          <p:cNvPr id="12" name="Rectangle 11">
            <a:extLst>
              <a:ext uri="{FF2B5EF4-FFF2-40B4-BE49-F238E27FC236}">
                <a16:creationId xmlns:a16="http://schemas.microsoft.com/office/drawing/2014/main" id="{A134AA57-47E5-4A56-A22F-D8CEE5FC874F}"/>
              </a:ext>
            </a:extLst>
          </p:cNvPr>
          <p:cNvSpPr/>
          <p:nvPr/>
        </p:nvSpPr>
        <p:spPr>
          <a:xfrm>
            <a:off x="0" y="515927"/>
            <a:ext cx="45719" cy="6480928"/>
          </a:xfrm>
          <a:prstGeom prst="rect">
            <a:avLst/>
          </a:prstGeom>
          <a:gradFill flip="none" rotWithShape="1">
            <a:gsLst>
              <a:gs pos="0">
                <a:schemeClr val="accent2">
                  <a:lumMod val="60000"/>
                  <a:lumOff val="40000"/>
                  <a:tint val="66000"/>
                  <a:satMod val="160000"/>
                </a:schemeClr>
              </a:gs>
              <a:gs pos="50000">
                <a:schemeClr val="accent2">
                  <a:lumMod val="60000"/>
                  <a:lumOff val="40000"/>
                  <a:tint val="44500"/>
                  <a:satMod val="160000"/>
                </a:schemeClr>
              </a:gs>
              <a:gs pos="100000">
                <a:schemeClr val="accent2">
                  <a:lumMod val="60000"/>
                  <a:lumOff val="40000"/>
                  <a:tint val="23500"/>
                  <a:satMod val="160000"/>
                </a:schemeClr>
              </a:gs>
            </a:gsLst>
            <a:path path="circle">
              <a:fillToRect l="100000" t="100000"/>
            </a:path>
            <a:tileRect r="-100000" b="-100000"/>
          </a:gra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Rectangle 7">
            <a:extLst>
              <a:ext uri="{FF2B5EF4-FFF2-40B4-BE49-F238E27FC236}">
                <a16:creationId xmlns:a16="http://schemas.microsoft.com/office/drawing/2014/main" id="{A38AD369-079C-436A-A878-3C8D39705EBE}"/>
              </a:ext>
            </a:extLst>
          </p:cNvPr>
          <p:cNvSpPr/>
          <p:nvPr/>
        </p:nvSpPr>
        <p:spPr>
          <a:xfrm>
            <a:off x="12146281" y="515927"/>
            <a:ext cx="45719" cy="6480928"/>
          </a:xfrm>
          <a:prstGeom prst="rect">
            <a:avLst/>
          </a:prstGeom>
          <a:gradFill flip="none" rotWithShape="1">
            <a:gsLst>
              <a:gs pos="0">
                <a:schemeClr val="accent2">
                  <a:lumMod val="60000"/>
                  <a:lumOff val="40000"/>
                  <a:tint val="66000"/>
                  <a:satMod val="160000"/>
                </a:schemeClr>
              </a:gs>
              <a:gs pos="50000">
                <a:schemeClr val="accent2">
                  <a:lumMod val="60000"/>
                  <a:lumOff val="40000"/>
                  <a:tint val="44500"/>
                  <a:satMod val="160000"/>
                </a:schemeClr>
              </a:gs>
              <a:gs pos="100000">
                <a:schemeClr val="accent2">
                  <a:lumMod val="60000"/>
                  <a:lumOff val="40000"/>
                  <a:tint val="23500"/>
                  <a:satMod val="160000"/>
                </a:schemeClr>
              </a:gs>
            </a:gsLst>
            <a:path path="circle">
              <a:fillToRect l="100000" t="100000"/>
            </a:path>
            <a:tileRect r="-100000" b="-100000"/>
          </a:gra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 name="TextBox 5">
            <a:extLst>
              <a:ext uri="{FF2B5EF4-FFF2-40B4-BE49-F238E27FC236}">
                <a16:creationId xmlns:a16="http://schemas.microsoft.com/office/drawing/2014/main" id="{CA8146D7-6903-4996-9A97-F9CD69085225}"/>
              </a:ext>
            </a:extLst>
          </p:cNvPr>
          <p:cNvSpPr txBox="1"/>
          <p:nvPr/>
        </p:nvSpPr>
        <p:spPr>
          <a:xfrm>
            <a:off x="1800520" y="0"/>
            <a:ext cx="9275975" cy="584775"/>
          </a:xfrm>
          <a:prstGeom prst="rect">
            <a:avLst/>
          </a:prstGeom>
          <a:noFill/>
        </p:spPr>
        <p:txBody>
          <a:bodyPr wrap="square" rtlCol="0">
            <a:spAutoFit/>
          </a:bodyPr>
          <a:lstStyle/>
          <a:p>
            <a:pPr algn="ctr"/>
            <a:r>
              <a:rPr lang="en-US" sz="3200" dirty="0"/>
              <a:t>DATA CLEANING AND PREPARATION</a:t>
            </a:r>
            <a:endParaRPr lang="en-CA" sz="3200" dirty="0"/>
          </a:p>
        </p:txBody>
      </p:sp>
      <p:sp>
        <p:nvSpPr>
          <p:cNvPr id="11" name="Title 10">
            <a:extLst>
              <a:ext uri="{FF2B5EF4-FFF2-40B4-BE49-F238E27FC236}">
                <a16:creationId xmlns:a16="http://schemas.microsoft.com/office/drawing/2014/main" id="{7123B12B-63B8-455B-B512-5D7DF1754818}"/>
              </a:ext>
            </a:extLst>
          </p:cNvPr>
          <p:cNvSpPr>
            <a:spLocks noGrp="1"/>
          </p:cNvSpPr>
          <p:nvPr>
            <p:ph type="title"/>
          </p:nvPr>
        </p:nvSpPr>
        <p:spPr>
          <a:xfrm>
            <a:off x="549965" y="1213329"/>
            <a:ext cx="10378443" cy="1043562"/>
          </a:xfrm>
        </p:spPr>
        <p:txBody>
          <a:bodyPr>
            <a:normAutofit/>
          </a:bodyPr>
          <a:lstStyle/>
          <a:p>
            <a:pPr algn="ctr"/>
            <a:r>
              <a:rPr lang="en-CA" sz="2800" dirty="0">
                <a:latin typeface="+mn-lt"/>
              </a:rPr>
              <a:t>Summary of Dataset </a:t>
            </a:r>
            <a:r>
              <a:rPr lang="en-CA" sz="2800" b="1" dirty="0"/>
              <a:t>After Cleaning</a:t>
            </a:r>
            <a:br>
              <a:rPr lang="en-CA" sz="1400" b="0" dirty="0"/>
            </a:br>
            <a:endParaRPr lang="en-CA" sz="2800" dirty="0">
              <a:latin typeface="+mn-lt"/>
            </a:endParaRPr>
          </a:p>
        </p:txBody>
      </p:sp>
      <p:sp>
        <p:nvSpPr>
          <p:cNvPr id="19" name="Slide Number Placeholder 18">
            <a:extLst>
              <a:ext uri="{FF2B5EF4-FFF2-40B4-BE49-F238E27FC236}">
                <a16:creationId xmlns:a16="http://schemas.microsoft.com/office/drawing/2014/main" id="{C2E91BD8-CA93-4BE2-B09A-0BB39C94492F}"/>
              </a:ext>
            </a:extLst>
          </p:cNvPr>
          <p:cNvSpPr>
            <a:spLocks noGrp="1"/>
          </p:cNvSpPr>
          <p:nvPr>
            <p:ph type="sldNum" sz="quarter" idx="12"/>
          </p:nvPr>
        </p:nvSpPr>
        <p:spPr/>
        <p:txBody>
          <a:bodyPr/>
          <a:lstStyle/>
          <a:p>
            <a:r>
              <a:rPr lang="en-CA" dirty="0"/>
              <a:t>6</a:t>
            </a:r>
          </a:p>
        </p:txBody>
      </p:sp>
      <p:graphicFrame>
        <p:nvGraphicFramePr>
          <p:cNvPr id="18" name="Table 10">
            <a:extLst>
              <a:ext uri="{FF2B5EF4-FFF2-40B4-BE49-F238E27FC236}">
                <a16:creationId xmlns:a16="http://schemas.microsoft.com/office/drawing/2014/main" id="{1082D3CE-114E-4BE0-AADA-D1E34802E17F}"/>
              </a:ext>
            </a:extLst>
          </p:cNvPr>
          <p:cNvGraphicFramePr>
            <a:graphicFrameLocks noGrp="1"/>
          </p:cNvGraphicFramePr>
          <p:nvPr/>
        </p:nvGraphicFramePr>
        <p:xfrm>
          <a:off x="3158172" y="2777550"/>
          <a:ext cx="5875656" cy="2537482"/>
        </p:xfrm>
        <a:graphic>
          <a:graphicData uri="http://schemas.openxmlformats.org/drawingml/2006/table">
            <a:tbl>
              <a:tblPr firstRow="1" bandRow="1">
                <a:tableStyleId>{5C22544A-7EE6-4342-B048-85BDC9FD1C3A}</a:tableStyleId>
              </a:tblPr>
              <a:tblGrid>
                <a:gridCol w="2937828">
                  <a:extLst>
                    <a:ext uri="{9D8B030D-6E8A-4147-A177-3AD203B41FA5}">
                      <a16:colId xmlns:a16="http://schemas.microsoft.com/office/drawing/2014/main" val="4083642329"/>
                    </a:ext>
                  </a:extLst>
                </a:gridCol>
                <a:gridCol w="2937828">
                  <a:extLst>
                    <a:ext uri="{9D8B030D-6E8A-4147-A177-3AD203B41FA5}">
                      <a16:colId xmlns:a16="http://schemas.microsoft.com/office/drawing/2014/main" val="1329230329"/>
                    </a:ext>
                  </a:extLst>
                </a:gridCol>
              </a:tblGrid>
              <a:tr h="567701">
                <a:tc>
                  <a:txBody>
                    <a:bodyPr/>
                    <a:lstStyle/>
                    <a:p>
                      <a:r>
                        <a:rPr lang="en-US" sz="2000" b="0" dirty="0">
                          <a:solidFill>
                            <a:schemeClr val="tx1"/>
                          </a:solidFill>
                        </a:rPr>
                        <a:t>Number of Transactions</a:t>
                      </a:r>
                      <a:endParaRPr lang="en-CA" sz="2000" b="0" dirty="0">
                        <a:solidFill>
                          <a:schemeClr val="tx1"/>
                        </a:solidFill>
                      </a:endParaRPr>
                    </a:p>
                  </a:txBody>
                  <a:tcPr>
                    <a:solidFill>
                      <a:schemeClr val="accent1">
                        <a:lumMod val="20000"/>
                        <a:lumOff val="80000"/>
                      </a:schemeClr>
                    </a:solidFill>
                  </a:tcPr>
                </a:tc>
                <a:tc>
                  <a:txBody>
                    <a:bodyPr/>
                    <a:lstStyle/>
                    <a:p>
                      <a:r>
                        <a:rPr lang="en-US" sz="2000" b="0" dirty="0">
                          <a:solidFill>
                            <a:schemeClr val="tx1"/>
                          </a:solidFill>
                        </a:rPr>
                        <a:t>17,295</a:t>
                      </a:r>
                      <a:endParaRPr lang="en-CA" sz="2000" b="0" dirty="0">
                        <a:solidFill>
                          <a:schemeClr val="tx1"/>
                        </a:solidFill>
                      </a:endParaRPr>
                    </a:p>
                  </a:txBody>
                  <a:tcPr>
                    <a:solidFill>
                      <a:schemeClr val="accent1">
                        <a:lumMod val="20000"/>
                        <a:lumOff val="80000"/>
                      </a:schemeClr>
                    </a:solidFill>
                  </a:tcPr>
                </a:tc>
                <a:extLst>
                  <a:ext uri="{0D108BD9-81ED-4DB2-BD59-A6C34878D82A}">
                    <a16:rowId xmlns:a16="http://schemas.microsoft.com/office/drawing/2014/main" val="3781606817"/>
                  </a:ext>
                </a:extLst>
              </a:tr>
              <a:tr h="567701">
                <a:tc>
                  <a:txBody>
                    <a:bodyPr/>
                    <a:lstStyle/>
                    <a:p>
                      <a:r>
                        <a:rPr lang="en-US" sz="2000" b="0" dirty="0">
                          <a:solidFill>
                            <a:schemeClr val="tx1"/>
                          </a:solidFill>
                        </a:rPr>
                        <a:t>Number of Products bought</a:t>
                      </a:r>
                      <a:endParaRPr lang="en-CA" sz="2000" b="0" dirty="0">
                        <a:solidFill>
                          <a:schemeClr val="tx1"/>
                        </a:solidFill>
                      </a:endParaRPr>
                    </a:p>
                  </a:txBody>
                  <a:tcPr/>
                </a:tc>
                <a:tc>
                  <a:txBody>
                    <a:bodyPr/>
                    <a:lstStyle/>
                    <a:p>
                      <a:r>
                        <a:rPr lang="en-US" sz="2000" b="0" dirty="0">
                          <a:solidFill>
                            <a:schemeClr val="tx1"/>
                          </a:solidFill>
                        </a:rPr>
                        <a:t>3,880 </a:t>
                      </a:r>
                      <a:endParaRPr lang="en-CA" sz="2000" b="0" dirty="0">
                        <a:solidFill>
                          <a:schemeClr val="tx1"/>
                        </a:solidFill>
                      </a:endParaRPr>
                    </a:p>
                  </a:txBody>
                  <a:tcPr/>
                </a:tc>
                <a:extLst>
                  <a:ext uri="{0D108BD9-81ED-4DB2-BD59-A6C34878D82A}">
                    <a16:rowId xmlns:a16="http://schemas.microsoft.com/office/drawing/2014/main" val="788647944"/>
                  </a:ext>
                </a:extLst>
              </a:tr>
              <a:tr h="567701">
                <a:tc>
                  <a:txBody>
                    <a:bodyPr/>
                    <a:lstStyle/>
                    <a:p>
                      <a:r>
                        <a:rPr lang="en-US" sz="2000" b="0" dirty="0">
                          <a:solidFill>
                            <a:schemeClr val="tx1"/>
                          </a:solidFill>
                        </a:rPr>
                        <a:t>Number of Customers</a:t>
                      </a:r>
                      <a:endParaRPr lang="en-CA" sz="2000" b="0" dirty="0">
                        <a:solidFill>
                          <a:schemeClr val="tx1"/>
                        </a:solidFill>
                      </a:endParaRPr>
                    </a:p>
                  </a:txBody>
                  <a:tcPr/>
                </a:tc>
                <a:tc>
                  <a:txBody>
                    <a:bodyPr/>
                    <a:lstStyle/>
                    <a:p>
                      <a:r>
                        <a:rPr lang="en-US" sz="2000" b="0" dirty="0">
                          <a:solidFill>
                            <a:schemeClr val="tx1"/>
                          </a:solidFill>
                        </a:rPr>
                        <a:t>3,863 </a:t>
                      </a:r>
                      <a:endParaRPr lang="en-CA" sz="2000" b="0" dirty="0">
                        <a:solidFill>
                          <a:schemeClr val="tx1"/>
                        </a:solidFill>
                      </a:endParaRPr>
                    </a:p>
                  </a:txBody>
                  <a:tcPr/>
                </a:tc>
                <a:extLst>
                  <a:ext uri="{0D108BD9-81ED-4DB2-BD59-A6C34878D82A}">
                    <a16:rowId xmlns:a16="http://schemas.microsoft.com/office/drawing/2014/main" val="2705268435"/>
                  </a:ext>
                </a:extLst>
              </a:tr>
              <a:tr h="567701">
                <a:tc>
                  <a:txBody>
                    <a:bodyPr/>
                    <a:lstStyle/>
                    <a:p>
                      <a:r>
                        <a:rPr lang="en-US" sz="2000" b="0" dirty="0">
                          <a:solidFill>
                            <a:schemeClr val="tx1"/>
                          </a:solidFill>
                        </a:rPr>
                        <a:t>Percentage of NA </a:t>
                      </a:r>
                      <a:r>
                        <a:rPr lang="en-US" sz="2000" b="0" dirty="0" err="1">
                          <a:solidFill>
                            <a:schemeClr val="tx1"/>
                          </a:solidFill>
                        </a:rPr>
                        <a:t>CustomerID</a:t>
                      </a:r>
                      <a:endParaRPr lang="en-CA" sz="2000" b="0" dirty="0">
                        <a:solidFill>
                          <a:schemeClr val="tx1"/>
                        </a:solidFill>
                      </a:endParaRPr>
                    </a:p>
                  </a:txBody>
                  <a:tcPr/>
                </a:tc>
                <a:tc>
                  <a:txBody>
                    <a:bodyPr/>
                    <a:lstStyle/>
                    <a:p>
                      <a:r>
                        <a:rPr lang="en-US" sz="2000" b="0" dirty="0">
                          <a:solidFill>
                            <a:schemeClr val="tx1"/>
                          </a:solidFill>
                        </a:rPr>
                        <a:t>0.0%</a:t>
                      </a:r>
                      <a:endParaRPr lang="en-CA" sz="2000" b="0" dirty="0">
                        <a:solidFill>
                          <a:schemeClr val="tx1"/>
                        </a:solidFill>
                      </a:endParaRPr>
                    </a:p>
                  </a:txBody>
                  <a:tcPr/>
                </a:tc>
                <a:extLst>
                  <a:ext uri="{0D108BD9-81ED-4DB2-BD59-A6C34878D82A}">
                    <a16:rowId xmlns:a16="http://schemas.microsoft.com/office/drawing/2014/main" val="3293428149"/>
                  </a:ext>
                </a:extLst>
              </a:tr>
            </a:tbl>
          </a:graphicData>
        </a:graphic>
      </p:graphicFrame>
    </p:spTree>
    <p:extLst>
      <p:ext uri="{BB962C8B-B14F-4D97-AF65-F5344CB8AC3E}">
        <p14:creationId xmlns:p14="http://schemas.microsoft.com/office/powerpoint/2010/main" val="25550601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E683B98-DEC1-4332-A574-3ACF3063164A}"/>
              </a:ext>
            </a:extLst>
          </p:cNvPr>
          <p:cNvSpPr/>
          <p:nvPr/>
        </p:nvSpPr>
        <p:spPr>
          <a:xfrm>
            <a:off x="0" y="0"/>
            <a:ext cx="12192000" cy="515927"/>
          </a:xfrm>
          <a:prstGeom prst="rect">
            <a:avLst/>
          </a:prstGeom>
          <a:gradFill flip="none" rotWithShape="1">
            <a:gsLst>
              <a:gs pos="0">
                <a:schemeClr val="accent2">
                  <a:lumMod val="60000"/>
                  <a:lumOff val="40000"/>
                  <a:tint val="66000"/>
                  <a:satMod val="160000"/>
                </a:schemeClr>
              </a:gs>
              <a:gs pos="50000">
                <a:schemeClr val="accent2">
                  <a:lumMod val="60000"/>
                  <a:lumOff val="40000"/>
                  <a:tint val="44500"/>
                  <a:satMod val="160000"/>
                </a:schemeClr>
              </a:gs>
              <a:gs pos="100000">
                <a:schemeClr val="accent2">
                  <a:lumMod val="60000"/>
                  <a:lumOff val="40000"/>
                  <a:tint val="23500"/>
                  <a:satMod val="160000"/>
                </a:schemeClr>
              </a:gs>
            </a:gsLst>
            <a:lin ang="5400000" scaled="1"/>
            <a:tileRect/>
          </a:gra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DATA ANALYSIS</a:t>
            </a:r>
            <a:endParaRPr lang="en-CA" sz="3200" dirty="0">
              <a:solidFill>
                <a:schemeClr val="tx1"/>
              </a:solidFill>
            </a:endParaRPr>
          </a:p>
        </p:txBody>
      </p:sp>
      <p:sp>
        <p:nvSpPr>
          <p:cNvPr id="12" name="Rectangle 11">
            <a:extLst>
              <a:ext uri="{FF2B5EF4-FFF2-40B4-BE49-F238E27FC236}">
                <a16:creationId xmlns:a16="http://schemas.microsoft.com/office/drawing/2014/main" id="{A134AA57-47E5-4A56-A22F-D8CEE5FC874F}"/>
              </a:ext>
            </a:extLst>
          </p:cNvPr>
          <p:cNvSpPr/>
          <p:nvPr/>
        </p:nvSpPr>
        <p:spPr>
          <a:xfrm>
            <a:off x="-10842" y="377072"/>
            <a:ext cx="45719" cy="6480928"/>
          </a:xfrm>
          <a:prstGeom prst="rect">
            <a:avLst/>
          </a:prstGeom>
          <a:gradFill flip="none" rotWithShape="1">
            <a:gsLst>
              <a:gs pos="0">
                <a:schemeClr val="accent2">
                  <a:lumMod val="60000"/>
                  <a:lumOff val="40000"/>
                  <a:tint val="66000"/>
                  <a:satMod val="160000"/>
                </a:schemeClr>
              </a:gs>
              <a:gs pos="50000">
                <a:schemeClr val="accent2">
                  <a:lumMod val="60000"/>
                  <a:lumOff val="40000"/>
                  <a:tint val="44500"/>
                  <a:satMod val="160000"/>
                </a:schemeClr>
              </a:gs>
              <a:gs pos="100000">
                <a:schemeClr val="accent2">
                  <a:lumMod val="60000"/>
                  <a:lumOff val="40000"/>
                  <a:tint val="23500"/>
                  <a:satMod val="160000"/>
                </a:schemeClr>
              </a:gs>
            </a:gsLst>
            <a:path path="circle">
              <a:fillToRect l="100000" t="100000"/>
            </a:path>
            <a:tileRect r="-100000" b="-100000"/>
          </a:gra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Rectangle 7">
            <a:extLst>
              <a:ext uri="{FF2B5EF4-FFF2-40B4-BE49-F238E27FC236}">
                <a16:creationId xmlns:a16="http://schemas.microsoft.com/office/drawing/2014/main" id="{A38AD369-079C-436A-A878-3C8D39705EBE}"/>
              </a:ext>
            </a:extLst>
          </p:cNvPr>
          <p:cNvSpPr/>
          <p:nvPr/>
        </p:nvSpPr>
        <p:spPr>
          <a:xfrm>
            <a:off x="12146281" y="515927"/>
            <a:ext cx="45719" cy="6480928"/>
          </a:xfrm>
          <a:prstGeom prst="rect">
            <a:avLst/>
          </a:prstGeom>
          <a:gradFill flip="none" rotWithShape="1">
            <a:gsLst>
              <a:gs pos="0">
                <a:schemeClr val="accent2">
                  <a:lumMod val="60000"/>
                  <a:lumOff val="40000"/>
                  <a:tint val="66000"/>
                  <a:satMod val="160000"/>
                </a:schemeClr>
              </a:gs>
              <a:gs pos="50000">
                <a:schemeClr val="accent2">
                  <a:lumMod val="60000"/>
                  <a:lumOff val="40000"/>
                  <a:tint val="44500"/>
                  <a:satMod val="160000"/>
                </a:schemeClr>
              </a:gs>
              <a:gs pos="100000">
                <a:schemeClr val="accent2">
                  <a:lumMod val="60000"/>
                  <a:lumOff val="40000"/>
                  <a:tint val="23500"/>
                  <a:satMod val="160000"/>
                </a:schemeClr>
              </a:gs>
            </a:gsLst>
            <a:path path="circle">
              <a:fillToRect l="100000" t="100000"/>
            </a:path>
            <a:tileRect r="-100000" b="-100000"/>
          </a:gra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Slide Number Placeholder 1">
            <a:extLst>
              <a:ext uri="{FF2B5EF4-FFF2-40B4-BE49-F238E27FC236}">
                <a16:creationId xmlns:a16="http://schemas.microsoft.com/office/drawing/2014/main" id="{CFA7BD15-C927-49B4-B67A-EFF201C9587C}"/>
              </a:ext>
            </a:extLst>
          </p:cNvPr>
          <p:cNvSpPr>
            <a:spLocks noGrp="1"/>
          </p:cNvSpPr>
          <p:nvPr>
            <p:ph type="sldNum" sz="quarter" idx="12"/>
          </p:nvPr>
        </p:nvSpPr>
        <p:spPr/>
        <p:txBody>
          <a:bodyPr/>
          <a:lstStyle/>
          <a:p>
            <a:r>
              <a:rPr lang="en-CA" dirty="0"/>
              <a:t>7</a:t>
            </a:r>
          </a:p>
        </p:txBody>
      </p:sp>
      <p:pic>
        <p:nvPicPr>
          <p:cNvPr id="7" name="Picture 6">
            <a:extLst>
              <a:ext uri="{FF2B5EF4-FFF2-40B4-BE49-F238E27FC236}">
                <a16:creationId xmlns:a16="http://schemas.microsoft.com/office/drawing/2014/main" id="{3B02ED67-4C25-4A40-9292-E2587090CA0E}"/>
              </a:ext>
            </a:extLst>
          </p:cNvPr>
          <p:cNvPicPr>
            <a:picLocks noChangeAspect="1"/>
          </p:cNvPicPr>
          <p:nvPr/>
        </p:nvPicPr>
        <p:blipFill rotWithShape="1">
          <a:blip r:embed="rId2"/>
          <a:srcRect l="9903" t="15616" r="9612" b="4703"/>
          <a:stretch/>
        </p:blipFill>
        <p:spPr>
          <a:xfrm>
            <a:off x="1521560" y="1073118"/>
            <a:ext cx="9138037" cy="5088835"/>
          </a:xfrm>
          <a:prstGeom prst="rect">
            <a:avLst/>
          </a:prstGeom>
          <a:ln w="19050">
            <a:solidFill>
              <a:schemeClr val="tx1"/>
            </a:solidFill>
          </a:ln>
        </p:spPr>
      </p:pic>
    </p:spTree>
    <p:extLst>
      <p:ext uri="{BB962C8B-B14F-4D97-AF65-F5344CB8AC3E}">
        <p14:creationId xmlns:p14="http://schemas.microsoft.com/office/powerpoint/2010/main" val="40663914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E683B98-DEC1-4332-A574-3ACF3063164A}"/>
              </a:ext>
            </a:extLst>
          </p:cNvPr>
          <p:cNvSpPr/>
          <p:nvPr/>
        </p:nvSpPr>
        <p:spPr>
          <a:xfrm>
            <a:off x="0" y="0"/>
            <a:ext cx="12192000" cy="515927"/>
          </a:xfrm>
          <a:prstGeom prst="rect">
            <a:avLst/>
          </a:prstGeom>
          <a:gradFill flip="none" rotWithShape="1">
            <a:gsLst>
              <a:gs pos="0">
                <a:schemeClr val="accent2">
                  <a:lumMod val="60000"/>
                  <a:lumOff val="40000"/>
                  <a:tint val="66000"/>
                  <a:satMod val="160000"/>
                </a:schemeClr>
              </a:gs>
              <a:gs pos="50000">
                <a:schemeClr val="accent2">
                  <a:lumMod val="60000"/>
                  <a:lumOff val="40000"/>
                  <a:tint val="44500"/>
                  <a:satMod val="160000"/>
                </a:schemeClr>
              </a:gs>
              <a:gs pos="100000">
                <a:schemeClr val="accent2">
                  <a:lumMod val="60000"/>
                  <a:lumOff val="40000"/>
                  <a:tint val="23500"/>
                  <a:satMod val="160000"/>
                </a:schemeClr>
              </a:gs>
            </a:gsLst>
            <a:lin ang="2700000" scaled="1"/>
            <a:tileRect/>
          </a:gra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rPr>
              <a:t>RECENCY</a:t>
            </a:r>
            <a:endParaRPr lang="en-CA" sz="3200" b="1" dirty="0">
              <a:solidFill>
                <a:schemeClr val="tx1"/>
              </a:solidFill>
            </a:endParaRPr>
          </a:p>
        </p:txBody>
      </p:sp>
      <p:sp>
        <p:nvSpPr>
          <p:cNvPr id="4" name="TextBox 3">
            <a:extLst>
              <a:ext uri="{FF2B5EF4-FFF2-40B4-BE49-F238E27FC236}">
                <a16:creationId xmlns:a16="http://schemas.microsoft.com/office/drawing/2014/main" id="{B41DD48C-1CD9-4F7E-A177-37836003D442}"/>
              </a:ext>
            </a:extLst>
          </p:cNvPr>
          <p:cNvSpPr txBox="1"/>
          <p:nvPr/>
        </p:nvSpPr>
        <p:spPr>
          <a:xfrm>
            <a:off x="-349154" y="719169"/>
            <a:ext cx="11892570" cy="880369"/>
          </a:xfrm>
          <a:prstGeom prst="rect">
            <a:avLst/>
          </a:prstGeom>
          <a:noFill/>
        </p:spPr>
        <p:txBody>
          <a:bodyPr wrap="square" rtlCol="0">
            <a:spAutoFit/>
          </a:bodyPr>
          <a:lstStyle/>
          <a:p>
            <a:pPr marL="285750" indent="-285750">
              <a:lnSpc>
                <a:spcPct val="150000"/>
              </a:lnSpc>
              <a:buFont typeface="Arial" panose="020B0604020202020204" pitchFamily="34" charset="0"/>
              <a:buChar char="•"/>
            </a:pPr>
            <a:endParaRPr lang="en-CA" sz="1800" dirty="0">
              <a:solidFill>
                <a:srgbClr val="000000"/>
              </a:solidFill>
              <a:effectLst/>
              <a:latin typeface="Calibri" panose="020F0502020204030204" pitchFamily="34" charset="0"/>
              <a:ea typeface="Calibri" panose="020F0502020204030204" pitchFamily="34" charset="0"/>
            </a:endParaRPr>
          </a:p>
          <a:p>
            <a:pPr marL="285750" indent="-285750">
              <a:lnSpc>
                <a:spcPct val="150000"/>
              </a:lnSpc>
              <a:buFont typeface="Arial" panose="020B0604020202020204" pitchFamily="34" charset="0"/>
              <a:buChar char="•"/>
            </a:pPr>
            <a:endParaRPr lang="en-CA" dirty="0"/>
          </a:p>
        </p:txBody>
      </p:sp>
      <p:sp>
        <p:nvSpPr>
          <p:cNvPr id="7" name="Rectangle 6">
            <a:extLst>
              <a:ext uri="{FF2B5EF4-FFF2-40B4-BE49-F238E27FC236}">
                <a16:creationId xmlns:a16="http://schemas.microsoft.com/office/drawing/2014/main" id="{754F31CA-D867-4FCF-9382-32A40B0BB10A}"/>
              </a:ext>
            </a:extLst>
          </p:cNvPr>
          <p:cNvSpPr/>
          <p:nvPr/>
        </p:nvSpPr>
        <p:spPr>
          <a:xfrm>
            <a:off x="0" y="515927"/>
            <a:ext cx="45719" cy="6480928"/>
          </a:xfrm>
          <a:prstGeom prst="rect">
            <a:avLst/>
          </a:prstGeom>
          <a:gradFill flip="none" rotWithShape="1">
            <a:gsLst>
              <a:gs pos="0">
                <a:schemeClr val="accent2">
                  <a:lumMod val="60000"/>
                  <a:lumOff val="40000"/>
                  <a:tint val="66000"/>
                  <a:satMod val="160000"/>
                </a:schemeClr>
              </a:gs>
              <a:gs pos="50000">
                <a:schemeClr val="accent2">
                  <a:lumMod val="60000"/>
                  <a:lumOff val="40000"/>
                  <a:tint val="44500"/>
                  <a:satMod val="160000"/>
                </a:schemeClr>
              </a:gs>
              <a:gs pos="100000">
                <a:schemeClr val="accent2">
                  <a:lumMod val="60000"/>
                  <a:lumOff val="40000"/>
                  <a:tint val="23500"/>
                  <a:satMod val="160000"/>
                </a:schemeClr>
              </a:gs>
            </a:gsLst>
            <a:path path="circle">
              <a:fillToRect l="100000" t="100000"/>
            </a:path>
            <a:tileRect r="-100000" b="-100000"/>
          </a:gra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Rectangle 7">
            <a:extLst>
              <a:ext uri="{FF2B5EF4-FFF2-40B4-BE49-F238E27FC236}">
                <a16:creationId xmlns:a16="http://schemas.microsoft.com/office/drawing/2014/main" id="{AE9E12BC-18D2-458D-8F6F-78833C9AED5F}"/>
              </a:ext>
            </a:extLst>
          </p:cNvPr>
          <p:cNvSpPr/>
          <p:nvPr/>
        </p:nvSpPr>
        <p:spPr>
          <a:xfrm>
            <a:off x="12146281" y="515927"/>
            <a:ext cx="45719" cy="6480928"/>
          </a:xfrm>
          <a:prstGeom prst="rect">
            <a:avLst/>
          </a:prstGeom>
          <a:gradFill flip="none" rotWithShape="1">
            <a:gsLst>
              <a:gs pos="0">
                <a:schemeClr val="accent2">
                  <a:lumMod val="60000"/>
                  <a:lumOff val="40000"/>
                  <a:tint val="66000"/>
                  <a:satMod val="160000"/>
                </a:schemeClr>
              </a:gs>
              <a:gs pos="50000">
                <a:schemeClr val="accent2">
                  <a:lumMod val="60000"/>
                  <a:lumOff val="40000"/>
                  <a:tint val="44500"/>
                  <a:satMod val="160000"/>
                </a:schemeClr>
              </a:gs>
              <a:gs pos="100000">
                <a:schemeClr val="accent2">
                  <a:lumMod val="60000"/>
                  <a:lumOff val="40000"/>
                  <a:tint val="23500"/>
                  <a:satMod val="160000"/>
                </a:schemeClr>
              </a:gs>
            </a:gsLst>
            <a:path path="circle">
              <a:fillToRect l="100000" t="100000"/>
            </a:path>
            <a:tileRect r="-100000" b="-100000"/>
          </a:gra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Slide Number Placeholder 1">
            <a:extLst>
              <a:ext uri="{FF2B5EF4-FFF2-40B4-BE49-F238E27FC236}">
                <a16:creationId xmlns:a16="http://schemas.microsoft.com/office/drawing/2014/main" id="{9C1993FF-5A26-44BE-970C-A705FF7C1F22}"/>
              </a:ext>
            </a:extLst>
          </p:cNvPr>
          <p:cNvSpPr>
            <a:spLocks noGrp="1"/>
          </p:cNvSpPr>
          <p:nvPr>
            <p:ph type="sldNum" sz="quarter" idx="12"/>
          </p:nvPr>
        </p:nvSpPr>
        <p:spPr/>
        <p:txBody>
          <a:bodyPr/>
          <a:lstStyle/>
          <a:p>
            <a:r>
              <a:rPr lang="en-CA" dirty="0"/>
              <a:t>8</a:t>
            </a:r>
          </a:p>
        </p:txBody>
      </p:sp>
      <p:graphicFrame>
        <p:nvGraphicFramePr>
          <p:cNvPr id="9" name="Diagram 8">
            <a:extLst>
              <a:ext uri="{FF2B5EF4-FFF2-40B4-BE49-F238E27FC236}">
                <a16:creationId xmlns:a16="http://schemas.microsoft.com/office/drawing/2014/main" id="{20045FD8-292A-4838-9F63-B2EB93E7AC3B}"/>
              </a:ext>
            </a:extLst>
          </p:cNvPr>
          <p:cNvGraphicFramePr/>
          <p:nvPr/>
        </p:nvGraphicFramePr>
        <p:xfrm>
          <a:off x="555509" y="-270702"/>
          <a:ext cx="10752572" cy="507364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1" name="Picture 10">
            <a:extLst>
              <a:ext uri="{FF2B5EF4-FFF2-40B4-BE49-F238E27FC236}">
                <a16:creationId xmlns:a16="http://schemas.microsoft.com/office/drawing/2014/main" id="{0C0D84A0-B345-4B61-8A22-31FAEBF3C3E7}"/>
              </a:ext>
            </a:extLst>
          </p:cNvPr>
          <p:cNvPicPr>
            <a:picLocks noChangeAspect="1"/>
          </p:cNvPicPr>
          <p:nvPr/>
        </p:nvPicPr>
        <p:blipFill rotWithShape="1">
          <a:blip r:embed="rId7"/>
          <a:srcRect l="3210" r="2964" b="2302"/>
          <a:stretch/>
        </p:blipFill>
        <p:spPr>
          <a:xfrm>
            <a:off x="3822642" y="4007614"/>
            <a:ext cx="4486526" cy="2531298"/>
          </a:xfrm>
          <a:prstGeom prst="rect">
            <a:avLst/>
          </a:prstGeom>
          <a:ln w="19050">
            <a:solidFill>
              <a:schemeClr val="tx1"/>
            </a:solidFill>
          </a:ln>
        </p:spPr>
      </p:pic>
    </p:spTree>
    <p:extLst>
      <p:ext uri="{BB962C8B-B14F-4D97-AF65-F5344CB8AC3E}">
        <p14:creationId xmlns:p14="http://schemas.microsoft.com/office/powerpoint/2010/main" val="222837783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TotalTime>
  <Words>841</Words>
  <Application>Microsoft Office PowerPoint</Application>
  <PresentationFormat>Widescreen</PresentationFormat>
  <Paragraphs>119</Paragraphs>
  <Slides>20</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20</vt:i4>
      </vt:variant>
    </vt:vector>
  </HeadingPairs>
  <TitlesOfParts>
    <vt:vector size="27" baseType="lpstr">
      <vt:lpstr>Arial</vt:lpstr>
      <vt:lpstr>Calibri</vt:lpstr>
      <vt:lpstr>Calibri Light</vt:lpstr>
      <vt:lpstr>Symbol</vt:lpstr>
      <vt:lpstr>Times New Roman</vt:lpstr>
      <vt:lpstr>Verdana</vt:lpstr>
      <vt:lpstr>Office Theme</vt:lpstr>
      <vt:lpstr>PowerPoint Presentation</vt:lpstr>
      <vt:lpstr>PowerPoint Presentation</vt:lpstr>
      <vt:lpstr>PowerPoint Presentation</vt:lpstr>
      <vt:lpstr>PowerPoint Presentation</vt:lpstr>
      <vt:lpstr>PowerPoint Presentation</vt:lpstr>
      <vt:lpstr>PowerPoint Presentation</vt:lpstr>
      <vt:lpstr>Summary of Dataset After Cleaning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Ashwin Bhatnagar</dc:creator>
  <cp:lastModifiedBy>Ashwin Bhatnagar</cp:lastModifiedBy>
  <cp:revision>2</cp:revision>
  <dcterms:created xsi:type="dcterms:W3CDTF">2021-08-04T14:44:01Z</dcterms:created>
  <dcterms:modified xsi:type="dcterms:W3CDTF">2021-08-04T14:46:06Z</dcterms:modified>
</cp:coreProperties>
</file>